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20"/>
  </p:notesMasterIdLst>
  <p:sldIdLst>
    <p:sldId id="256" r:id="rId2"/>
    <p:sldId id="257" r:id="rId3"/>
    <p:sldId id="258" r:id="rId4"/>
    <p:sldId id="259" r:id="rId5"/>
    <p:sldId id="260" r:id="rId6"/>
    <p:sldId id="270" r:id="rId7"/>
    <p:sldId id="271" r:id="rId8"/>
    <p:sldId id="261" r:id="rId9"/>
    <p:sldId id="272" r:id="rId10"/>
    <p:sldId id="262" r:id="rId11"/>
    <p:sldId id="273" r:id="rId12"/>
    <p:sldId id="274" r:id="rId13"/>
    <p:sldId id="263" r:id="rId14"/>
    <p:sldId id="264" r:id="rId15"/>
    <p:sldId id="265" r:id="rId16"/>
    <p:sldId id="266"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767"/>
  </p:normalViewPr>
  <p:slideViewPr>
    <p:cSldViewPr snapToGrid="0">
      <p:cViewPr varScale="1">
        <p:scale>
          <a:sx n="84" d="100"/>
          <a:sy n="84" d="100"/>
        </p:scale>
        <p:origin x="1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5C414-7B13-43D7-8AB3-2BDC3ED05480}"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6EDC77FF-E82D-463C-BA3E-4CEC2A25F6B3}">
      <dgm:prSet/>
      <dgm:spPr/>
      <dgm:t>
        <a:bodyPr/>
        <a:lstStyle/>
        <a:p>
          <a:r>
            <a:rPr lang="en-US"/>
            <a:t>We study equivariant normalizing flows which preserve the symmetry of the target distribution</a:t>
          </a:r>
        </a:p>
      </dgm:t>
    </dgm:pt>
    <dgm:pt modelId="{750108BC-39DF-4BE8-B2FA-81040331EF95}" type="parTrans" cxnId="{FA25ACC1-AA71-4843-93F7-C6B63C516D60}">
      <dgm:prSet/>
      <dgm:spPr/>
      <dgm:t>
        <a:bodyPr/>
        <a:lstStyle/>
        <a:p>
          <a:endParaRPr lang="en-US"/>
        </a:p>
      </dgm:t>
    </dgm:pt>
    <dgm:pt modelId="{8A23B533-A73A-4830-9613-59672C8C5676}" type="sibTrans" cxnId="{FA25ACC1-AA71-4843-93F7-C6B63C516D60}">
      <dgm:prSet/>
      <dgm:spPr/>
      <dgm:t>
        <a:bodyPr/>
        <a:lstStyle/>
        <a:p>
          <a:endParaRPr lang="en-US"/>
        </a:p>
      </dgm:t>
    </dgm:pt>
    <dgm:pt modelId="{392EBC1F-EDDA-48A5-A4B7-F7CA24705E5C}">
      <dgm:prSet/>
      <dgm:spPr/>
      <dgm:t>
        <a:bodyPr/>
        <a:lstStyle/>
        <a:p>
          <a:r>
            <a:rPr lang="en-US"/>
            <a:t>Normalizing flows: a key component in sampling physical systems (molecules)</a:t>
          </a:r>
        </a:p>
      </dgm:t>
    </dgm:pt>
    <dgm:pt modelId="{69C869B0-6CC6-4F24-A5EE-602DAF341FA1}" type="parTrans" cxnId="{01FC8001-1428-415A-AF4E-0F888FEFB8FB}">
      <dgm:prSet/>
      <dgm:spPr/>
      <dgm:t>
        <a:bodyPr/>
        <a:lstStyle/>
        <a:p>
          <a:endParaRPr lang="en-US"/>
        </a:p>
      </dgm:t>
    </dgm:pt>
    <dgm:pt modelId="{A5DEB5CB-EDEA-48EB-BB58-20E706247FF3}" type="sibTrans" cxnId="{01FC8001-1428-415A-AF4E-0F888FEFB8FB}">
      <dgm:prSet/>
      <dgm:spPr/>
      <dgm:t>
        <a:bodyPr/>
        <a:lstStyle/>
        <a:p>
          <a:endParaRPr lang="en-US"/>
        </a:p>
      </dgm:t>
    </dgm:pt>
    <dgm:pt modelId="{DE34DC60-4273-4C17-BE13-D12D73198AFC}">
      <dgm:prSet/>
      <dgm:spPr/>
      <dgm:t>
        <a:bodyPr/>
        <a:lstStyle/>
        <a:p>
          <a:r>
            <a:rPr lang="en-US" b="1"/>
            <a:t>MOTIVATION</a:t>
          </a:r>
          <a:endParaRPr lang="en-US"/>
        </a:p>
      </dgm:t>
    </dgm:pt>
    <dgm:pt modelId="{AFA6A9B5-2545-48E0-A845-4351014427C9}" type="parTrans" cxnId="{F57AE897-2736-4266-BC29-46ECF0D1B089}">
      <dgm:prSet/>
      <dgm:spPr/>
      <dgm:t>
        <a:bodyPr/>
        <a:lstStyle/>
        <a:p>
          <a:endParaRPr lang="en-US"/>
        </a:p>
      </dgm:t>
    </dgm:pt>
    <dgm:pt modelId="{8234CCE4-D987-4B34-A604-D2BE18142BE1}" type="sibTrans" cxnId="{F57AE897-2736-4266-BC29-46ECF0D1B089}">
      <dgm:prSet/>
      <dgm:spPr/>
      <dgm:t>
        <a:bodyPr/>
        <a:lstStyle/>
        <a:p>
          <a:endParaRPr lang="en-US"/>
        </a:p>
      </dgm:t>
    </dgm:pt>
    <dgm:pt modelId="{2EFB5CD5-47ED-43BA-8849-8D22297411BE}">
      <dgm:prSet/>
      <dgm:spPr/>
      <dgm:t>
        <a:bodyPr/>
        <a:lstStyle/>
        <a:p>
          <a:r>
            <a:rPr lang="en-US"/>
            <a:t>Many physical systems are governed by a high degree of symmetries</a:t>
          </a:r>
        </a:p>
      </dgm:t>
    </dgm:pt>
    <dgm:pt modelId="{8C168882-3E59-46B8-86CD-02854BD0BE6E}" type="parTrans" cxnId="{CE6BB259-7508-4F56-A71E-C5C3B5FCFBB9}">
      <dgm:prSet/>
      <dgm:spPr/>
      <dgm:t>
        <a:bodyPr/>
        <a:lstStyle/>
        <a:p>
          <a:endParaRPr lang="en-US"/>
        </a:p>
      </dgm:t>
    </dgm:pt>
    <dgm:pt modelId="{61F6F7DC-1690-4053-9E0B-7FD2B3C86A44}" type="sibTrans" cxnId="{CE6BB259-7508-4F56-A71E-C5C3B5FCFBB9}">
      <dgm:prSet/>
      <dgm:spPr/>
      <dgm:t>
        <a:bodyPr/>
        <a:lstStyle/>
        <a:p>
          <a:endParaRPr lang="en-US"/>
        </a:p>
      </dgm:t>
    </dgm:pt>
    <dgm:pt modelId="{38BE6B95-B323-432F-BED6-A3592DDA0A99}">
      <dgm:prSet/>
      <dgm:spPr/>
      <dgm:t>
        <a:bodyPr/>
        <a:lstStyle/>
        <a:p>
          <a:r>
            <a:rPr lang="en-US"/>
            <a:t>Ignoring symmetries in density estimation can lead to inferior results</a:t>
          </a:r>
        </a:p>
      </dgm:t>
    </dgm:pt>
    <dgm:pt modelId="{97EDAE6A-5C40-4E24-BE0E-13F631A5BC07}" type="parTrans" cxnId="{38D71B56-9369-4324-ACE2-140E83DF07C0}">
      <dgm:prSet/>
      <dgm:spPr/>
      <dgm:t>
        <a:bodyPr/>
        <a:lstStyle/>
        <a:p>
          <a:endParaRPr lang="en-US"/>
        </a:p>
      </dgm:t>
    </dgm:pt>
    <dgm:pt modelId="{D24741AB-40A5-4551-82B3-E13E7447C1B5}" type="sibTrans" cxnId="{38D71B56-9369-4324-ACE2-140E83DF07C0}">
      <dgm:prSet/>
      <dgm:spPr/>
      <dgm:t>
        <a:bodyPr/>
        <a:lstStyle/>
        <a:p>
          <a:endParaRPr lang="en-US"/>
        </a:p>
      </dgm:t>
    </dgm:pt>
    <dgm:pt modelId="{DC62B558-A19C-E240-A113-DD9E13CC03F5}" type="pres">
      <dgm:prSet presAssocID="{5D65C414-7B13-43D7-8AB3-2BDC3ED05480}" presName="Name0" presStyleCnt="0">
        <dgm:presLayoutVars>
          <dgm:dir/>
          <dgm:animLvl val="lvl"/>
          <dgm:resizeHandles val="exact"/>
        </dgm:presLayoutVars>
      </dgm:prSet>
      <dgm:spPr/>
    </dgm:pt>
    <dgm:pt modelId="{87097578-73F1-9F42-9D5A-113EA8147247}" type="pres">
      <dgm:prSet presAssocID="{DE34DC60-4273-4C17-BE13-D12D73198AFC}" presName="boxAndChildren" presStyleCnt="0"/>
      <dgm:spPr/>
    </dgm:pt>
    <dgm:pt modelId="{1401C246-FB1C-E94C-A414-B6359B8FD159}" type="pres">
      <dgm:prSet presAssocID="{DE34DC60-4273-4C17-BE13-D12D73198AFC}" presName="parentTextBox" presStyleLbl="node1" presStyleIdx="0" presStyleCnt="3"/>
      <dgm:spPr/>
    </dgm:pt>
    <dgm:pt modelId="{AF1724A4-A572-9A40-A558-7E9DFC3EDF73}" type="pres">
      <dgm:prSet presAssocID="{DE34DC60-4273-4C17-BE13-D12D73198AFC}" presName="entireBox" presStyleLbl="node1" presStyleIdx="0" presStyleCnt="3"/>
      <dgm:spPr/>
    </dgm:pt>
    <dgm:pt modelId="{A2E61005-132D-9644-9E95-D6C58B165FC7}" type="pres">
      <dgm:prSet presAssocID="{DE34DC60-4273-4C17-BE13-D12D73198AFC}" presName="descendantBox" presStyleCnt="0"/>
      <dgm:spPr/>
    </dgm:pt>
    <dgm:pt modelId="{83BACFB0-3725-8443-AE91-47C5CDB210C8}" type="pres">
      <dgm:prSet presAssocID="{2EFB5CD5-47ED-43BA-8849-8D22297411BE}" presName="childTextBox" presStyleLbl="fgAccFollowNode1" presStyleIdx="0" presStyleCnt="2">
        <dgm:presLayoutVars>
          <dgm:bulletEnabled val="1"/>
        </dgm:presLayoutVars>
      </dgm:prSet>
      <dgm:spPr/>
    </dgm:pt>
    <dgm:pt modelId="{019FFA7F-B7CA-404B-B96B-9EAE9F2DED81}" type="pres">
      <dgm:prSet presAssocID="{38BE6B95-B323-432F-BED6-A3592DDA0A99}" presName="childTextBox" presStyleLbl="fgAccFollowNode1" presStyleIdx="1" presStyleCnt="2">
        <dgm:presLayoutVars>
          <dgm:bulletEnabled val="1"/>
        </dgm:presLayoutVars>
      </dgm:prSet>
      <dgm:spPr/>
    </dgm:pt>
    <dgm:pt modelId="{6BFC66C2-EF56-384A-BAC6-171A2BCAA33A}" type="pres">
      <dgm:prSet presAssocID="{A5DEB5CB-EDEA-48EB-BB58-20E706247FF3}" presName="sp" presStyleCnt="0"/>
      <dgm:spPr/>
    </dgm:pt>
    <dgm:pt modelId="{B82D5868-49C7-0A41-9227-7B3BBD2B595B}" type="pres">
      <dgm:prSet presAssocID="{392EBC1F-EDDA-48A5-A4B7-F7CA24705E5C}" presName="arrowAndChildren" presStyleCnt="0"/>
      <dgm:spPr/>
    </dgm:pt>
    <dgm:pt modelId="{358D3376-6882-F54D-9229-24EDC3E61845}" type="pres">
      <dgm:prSet presAssocID="{392EBC1F-EDDA-48A5-A4B7-F7CA24705E5C}" presName="parentTextArrow" presStyleLbl="node1" presStyleIdx="1" presStyleCnt="3"/>
      <dgm:spPr/>
    </dgm:pt>
    <dgm:pt modelId="{A2E045AE-4BDB-B246-AFB1-C2F29FE6ACCD}" type="pres">
      <dgm:prSet presAssocID="{8A23B533-A73A-4830-9613-59672C8C5676}" presName="sp" presStyleCnt="0"/>
      <dgm:spPr/>
    </dgm:pt>
    <dgm:pt modelId="{414231BE-4EAA-D642-B272-4EFAF7164A75}" type="pres">
      <dgm:prSet presAssocID="{6EDC77FF-E82D-463C-BA3E-4CEC2A25F6B3}" presName="arrowAndChildren" presStyleCnt="0"/>
      <dgm:spPr/>
    </dgm:pt>
    <dgm:pt modelId="{F4098CCA-378A-D64E-A422-C9F607C7078B}" type="pres">
      <dgm:prSet presAssocID="{6EDC77FF-E82D-463C-BA3E-4CEC2A25F6B3}" presName="parentTextArrow" presStyleLbl="node1" presStyleIdx="2" presStyleCnt="3"/>
      <dgm:spPr/>
    </dgm:pt>
  </dgm:ptLst>
  <dgm:cxnLst>
    <dgm:cxn modelId="{01FC8001-1428-415A-AF4E-0F888FEFB8FB}" srcId="{5D65C414-7B13-43D7-8AB3-2BDC3ED05480}" destId="{392EBC1F-EDDA-48A5-A4B7-F7CA24705E5C}" srcOrd="1" destOrd="0" parTransId="{69C869B0-6CC6-4F24-A5EE-602DAF341FA1}" sibTransId="{A5DEB5CB-EDEA-48EB-BB58-20E706247FF3}"/>
    <dgm:cxn modelId="{FB9E4F13-6260-8D49-996D-224E83A9E7DB}" type="presOf" srcId="{6EDC77FF-E82D-463C-BA3E-4CEC2A25F6B3}" destId="{F4098CCA-378A-D64E-A422-C9F607C7078B}" srcOrd="0" destOrd="0" presId="urn:microsoft.com/office/officeart/2005/8/layout/process4"/>
    <dgm:cxn modelId="{2FB25613-BCEB-DE45-9544-843AF2FAB146}" type="presOf" srcId="{2EFB5CD5-47ED-43BA-8849-8D22297411BE}" destId="{83BACFB0-3725-8443-AE91-47C5CDB210C8}" srcOrd="0" destOrd="0" presId="urn:microsoft.com/office/officeart/2005/8/layout/process4"/>
    <dgm:cxn modelId="{C42E6018-172A-FB4A-960D-53690A14DC3C}" type="presOf" srcId="{392EBC1F-EDDA-48A5-A4B7-F7CA24705E5C}" destId="{358D3376-6882-F54D-9229-24EDC3E61845}" srcOrd="0" destOrd="0" presId="urn:microsoft.com/office/officeart/2005/8/layout/process4"/>
    <dgm:cxn modelId="{84026C3A-198F-8846-BA70-9CD30C96B956}" type="presOf" srcId="{5D65C414-7B13-43D7-8AB3-2BDC3ED05480}" destId="{DC62B558-A19C-E240-A113-DD9E13CC03F5}" srcOrd="0" destOrd="0" presId="urn:microsoft.com/office/officeart/2005/8/layout/process4"/>
    <dgm:cxn modelId="{38D71B56-9369-4324-ACE2-140E83DF07C0}" srcId="{DE34DC60-4273-4C17-BE13-D12D73198AFC}" destId="{38BE6B95-B323-432F-BED6-A3592DDA0A99}" srcOrd="1" destOrd="0" parTransId="{97EDAE6A-5C40-4E24-BE0E-13F631A5BC07}" sibTransId="{D24741AB-40A5-4551-82B3-E13E7447C1B5}"/>
    <dgm:cxn modelId="{908E6357-9845-4746-AF83-7CCF787D7BA5}" type="presOf" srcId="{38BE6B95-B323-432F-BED6-A3592DDA0A99}" destId="{019FFA7F-B7CA-404B-B96B-9EAE9F2DED81}" srcOrd="0" destOrd="0" presId="urn:microsoft.com/office/officeart/2005/8/layout/process4"/>
    <dgm:cxn modelId="{CE6BB259-7508-4F56-A71E-C5C3B5FCFBB9}" srcId="{DE34DC60-4273-4C17-BE13-D12D73198AFC}" destId="{2EFB5CD5-47ED-43BA-8849-8D22297411BE}" srcOrd="0" destOrd="0" parTransId="{8C168882-3E59-46B8-86CD-02854BD0BE6E}" sibTransId="{61F6F7DC-1690-4053-9E0B-7FD2B3C86A44}"/>
    <dgm:cxn modelId="{F57AE897-2736-4266-BC29-46ECF0D1B089}" srcId="{5D65C414-7B13-43D7-8AB3-2BDC3ED05480}" destId="{DE34DC60-4273-4C17-BE13-D12D73198AFC}" srcOrd="2" destOrd="0" parTransId="{AFA6A9B5-2545-48E0-A845-4351014427C9}" sibTransId="{8234CCE4-D987-4B34-A604-D2BE18142BE1}"/>
    <dgm:cxn modelId="{51CF22BF-5834-DA46-BF9C-A1081002ED06}" type="presOf" srcId="{DE34DC60-4273-4C17-BE13-D12D73198AFC}" destId="{AF1724A4-A572-9A40-A558-7E9DFC3EDF73}" srcOrd="1" destOrd="0" presId="urn:microsoft.com/office/officeart/2005/8/layout/process4"/>
    <dgm:cxn modelId="{FA25ACC1-AA71-4843-93F7-C6B63C516D60}" srcId="{5D65C414-7B13-43D7-8AB3-2BDC3ED05480}" destId="{6EDC77FF-E82D-463C-BA3E-4CEC2A25F6B3}" srcOrd="0" destOrd="0" parTransId="{750108BC-39DF-4BE8-B2FA-81040331EF95}" sibTransId="{8A23B533-A73A-4830-9613-59672C8C5676}"/>
    <dgm:cxn modelId="{7BCE3CD2-3107-2046-AFCB-A10DF4458736}" type="presOf" srcId="{DE34DC60-4273-4C17-BE13-D12D73198AFC}" destId="{1401C246-FB1C-E94C-A414-B6359B8FD159}" srcOrd="0" destOrd="0" presId="urn:microsoft.com/office/officeart/2005/8/layout/process4"/>
    <dgm:cxn modelId="{4DF6F99E-414C-ED41-B7E2-11101CAAFD78}" type="presParOf" srcId="{DC62B558-A19C-E240-A113-DD9E13CC03F5}" destId="{87097578-73F1-9F42-9D5A-113EA8147247}" srcOrd="0" destOrd="0" presId="urn:microsoft.com/office/officeart/2005/8/layout/process4"/>
    <dgm:cxn modelId="{9B0A179B-0CB4-4F4D-9631-465B4ABDBCED}" type="presParOf" srcId="{87097578-73F1-9F42-9D5A-113EA8147247}" destId="{1401C246-FB1C-E94C-A414-B6359B8FD159}" srcOrd="0" destOrd="0" presId="urn:microsoft.com/office/officeart/2005/8/layout/process4"/>
    <dgm:cxn modelId="{0F433B45-D932-954A-8D06-561AF7FA7C32}" type="presParOf" srcId="{87097578-73F1-9F42-9D5A-113EA8147247}" destId="{AF1724A4-A572-9A40-A558-7E9DFC3EDF73}" srcOrd="1" destOrd="0" presId="urn:microsoft.com/office/officeart/2005/8/layout/process4"/>
    <dgm:cxn modelId="{47BB4712-3E08-EA49-B496-0C5543A3B30A}" type="presParOf" srcId="{87097578-73F1-9F42-9D5A-113EA8147247}" destId="{A2E61005-132D-9644-9E95-D6C58B165FC7}" srcOrd="2" destOrd="0" presId="urn:microsoft.com/office/officeart/2005/8/layout/process4"/>
    <dgm:cxn modelId="{490469E6-A6EB-3F4A-8905-D4188A883AD3}" type="presParOf" srcId="{A2E61005-132D-9644-9E95-D6C58B165FC7}" destId="{83BACFB0-3725-8443-AE91-47C5CDB210C8}" srcOrd="0" destOrd="0" presId="urn:microsoft.com/office/officeart/2005/8/layout/process4"/>
    <dgm:cxn modelId="{43847A04-049E-2546-A3AC-30A5876EB915}" type="presParOf" srcId="{A2E61005-132D-9644-9E95-D6C58B165FC7}" destId="{019FFA7F-B7CA-404B-B96B-9EAE9F2DED81}" srcOrd="1" destOrd="0" presId="urn:microsoft.com/office/officeart/2005/8/layout/process4"/>
    <dgm:cxn modelId="{721A217D-A430-734E-88CD-297DA02BFA1C}" type="presParOf" srcId="{DC62B558-A19C-E240-A113-DD9E13CC03F5}" destId="{6BFC66C2-EF56-384A-BAC6-171A2BCAA33A}" srcOrd="1" destOrd="0" presId="urn:microsoft.com/office/officeart/2005/8/layout/process4"/>
    <dgm:cxn modelId="{9A8086F4-9338-CC44-8F9B-013F7A53901C}" type="presParOf" srcId="{DC62B558-A19C-E240-A113-DD9E13CC03F5}" destId="{B82D5868-49C7-0A41-9227-7B3BBD2B595B}" srcOrd="2" destOrd="0" presId="urn:microsoft.com/office/officeart/2005/8/layout/process4"/>
    <dgm:cxn modelId="{B907AB60-D32F-6C49-B8EC-B64B6E79AD04}" type="presParOf" srcId="{B82D5868-49C7-0A41-9227-7B3BBD2B595B}" destId="{358D3376-6882-F54D-9229-24EDC3E61845}" srcOrd="0" destOrd="0" presId="urn:microsoft.com/office/officeart/2005/8/layout/process4"/>
    <dgm:cxn modelId="{21A46C04-FFF6-B746-B930-3762C82C18BD}" type="presParOf" srcId="{DC62B558-A19C-E240-A113-DD9E13CC03F5}" destId="{A2E045AE-4BDB-B246-AFB1-C2F29FE6ACCD}" srcOrd="3" destOrd="0" presId="urn:microsoft.com/office/officeart/2005/8/layout/process4"/>
    <dgm:cxn modelId="{EC6BB12D-F626-F946-A958-2F0577382982}" type="presParOf" srcId="{DC62B558-A19C-E240-A113-DD9E13CC03F5}" destId="{414231BE-4EAA-D642-B272-4EFAF7164A75}" srcOrd="4" destOrd="0" presId="urn:microsoft.com/office/officeart/2005/8/layout/process4"/>
    <dgm:cxn modelId="{523F0CFD-3B10-D641-9CD4-200A13DB9812}" type="presParOf" srcId="{414231BE-4EAA-D642-B272-4EFAF7164A75}" destId="{F4098CCA-378A-D64E-A422-C9F607C707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574DC-2B7D-428C-A856-4287E3D6F0A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3DE18DB-9E37-49DA-84EE-84889DD28A7B}">
      <dgm:prSet/>
      <dgm:spPr/>
      <dgm:t>
        <a:bodyPr/>
        <a:lstStyle/>
        <a:p>
          <a:r>
            <a:rPr lang="en-US"/>
            <a:t>Symmetries are important in density estimation and sampling</a:t>
          </a:r>
        </a:p>
      </dgm:t>
    </dgm:pt>
    <dgm:pt modelId="{E61FC31E-450A-4944-BDF3-133A4147EFF6}" type="parTrans" cxnId="{B8C7EF67-ECB2-45B9-9B3D-01647DF37913}">
      <dgm:prSet/>
      <dgm:spPr/>
      <dgm:t>
        <a:bodyPr/>
        <a:lstStyle/>
        <a:p>
          <a:endParaRPr lang="en-US"/>
        </a:p>
      </dgm:t>
    </dgm:pt>
    <dgm:pt modelId="{CC7783E3-A140-4077-908E-9177BBC1D455}" type="sibTrans" cxnId="{B8C7EF67-ECB2-45B9-9B3D-01647DF37913}">
      <dgm:prSet/>
      <dgm:spPr/>
      <dgm:t>
        <a:bodyPr/>
        <a:lstStyle/>
        <a:p>
          <a:endParaRPr lang="en-US"/>
        </a:p>
      </dgm:t>
    </dgm:pt>
    <dgm:pt modelId="{DDBE894A-35EA-441A-9B85-5BD5325B46CC}">
      <dgm:prSet/>
      <dgm:spPr/>
      <dgm:t>
        <a:bodyPr/>
        <a:lstStyle/>
        <a:p>
          <a:r>
            <a:rPr lang="en-US"/>
            <a:t>How to design equivariant proposal densities</a:t>
          </a:r>
        </a:p>
      </dgm:t>
    </dgm:pt>
    <dgm:pt modelId="{1C966765-F0A7-4089-8B9C-CD94BC993B2C}" type="parTrans" cxnId="{4B9B8FE7-6C1A-4629-8795-1FCD72305135}">
      <dgm:prSet/>
      <dgm:spPr/>
      <dgm:t>
        <a:bodyPr/>
        <a:lstStyle/>
        <a:p>
          <a:endParaRPr lang="en-US"/>
        </a:p>
      </dgm:t>
    </dgm:pt>
    <dgm:pt modelId="{6562FC15-9CC5-43EF-A0FE-1C71529ECB17}" type="sibTrans" cxnId="{4B9B8FE7-6C1A-4629-8795-1FCD72305135}">
      <dgm:prSet/>
      <dgm:spPr/>
      <dgm:t>
        <a:bodyPr/>
        <a:lstStyle/>
        <a:p>
          <a:endParaRPr lang="en-US"/>
        </a:p>
      </dgm:t>
    </dgm:pt>
    <dgm:pt modelId="{56086EEB-12C6-4528-A643-49D648AC60CA}">
      <dgm:prSet/>
      <dgm:spPr/>
      <dgm:t>
        <a:bodyPr/>
        <a:lstStyle/>
        <a:p>
          <a:r>
            <a:rPr lang="en-US"/>
            <a:t>Solving the continuous integration problem is hard</a:t>
          </a:r>
        </a:p>
      </dgm:t>
    </dgm:pt>
    <dgm:pt modelId="{91D67589-C13C-44E9-A32D-EAB8F999C4F8}" type="parTrans" cxnId="{3174ED00-7C64-49E1-944E-1A7D7CA9F993}">
      <dgm:prSet/>
      <dgm:spPr/>
      <dgm:t>
        <a:bodyPr/>
        <a:lstStyle/>
        <a:p>
          <a:endParaRPr lang="en-US"/>
        </a:p>
      </dgm:t>
    </dgm:pt>
    <dgm:pt modelId="{BA0CC75C-E48B-4FE7-9C24-9925EA44CDCE}" type="sibTrans" cxnId="{3174ED00-7C64-49E1-944E-1A7D7CA9F993}">
      <dgm:prSet/>
      <dgm:spPr/>
      <dgm:t>
        <a:bodyPr/>
        <a:lstStyle/>
        <a:p>
          <a:endParaRPr lang="en-US"/>
        </a:p>
      </dgm:t>
    </dgm:pt>
    <dgm:pt modelId="{2C3965E9-30B1-461C-A133-2C33CCF14EF9}">
      <dgm:prSet/>
      <dgm:spPr/>
      <dgm:t>
        <a:bodyPr/>
        <a:lstStyle/>
        <a:p>
          <a:r>
            <a:rPr lang="en-US"/>
            <a:t>Open question:</a:t>
          </a:r>
        </a:p>
      </dgm:t>
    </dgm:pt>
    <dgm:pt modelId="{4F7EA592-62C0-4916-AAAE-AEFEED143D82}" type="parTrans" cxnId="{96E279A5-71DE-43A8-856E-B1BCC3292C27}">
      <dgm:prSet/>
      <dgm:spPr/>
      <dgm:t>
        <a:bodyPr/>
        <a:lstStyle/>
        <a:p>
          <a:endParaRPr lang="en-US"/>
        </a:p>
      </dgm:t>
    </dgm:pt>
    <dgm:pt modelId="{5784EC87-79EB-45F6-932A-B41FD7DF5BC1}" type="sibTrans" cxnId="{96E279A5-71DE-43A8-856E-B1BCC3292C27}">
      <dgm:prSet/>
      <dgm:spPr/>
      <dgm:t>
        <a:bodyPr/>
        <a:lstStyle/>
        <a:p>
          <a:endParaRPr lang="en-US"/>
        </a:p>
      </dgm:t>
    </dgm:pt>
    <dgm:pt modelId="{C97986D2-0929-40AA-9624-AD7930A1A345}">
      <dgm:prSet/>
      <dgm:spPr/>
      <dgm:t>
        <a:bodyPr/>
        <a:lstStyle/>
        <a:p>
          <a:r>
            <a:rPr lang="en-US"/>
            <a:t>Design more flexible yet tractable equivariant flows for tasks at hand</a:t>
          </a:r>
        </a:p>
      </dgm:t>
    </dgm:pt>
    <dgm:pt modelId="{9951CDAB-9314-46B1-96C8-03D0C51F94B8}" type="parTrans" cxnId="{869FED06-B89B-427A-BC58-FBA6F4F029F4}">
      <dgm:prSet/>
      <dgm:spPr/>
      <dgm:t>
        <a:bodyPr/>
        <a:lstStyle/>
        <a:p>
          <a:endParaRPr lang="en-US"/>
        </a:p>
      </dgm:t>
    </dgm:pt>
    <dgm:pt modelId="{FDC36882-9852-45A0-8CA3-5F0ADD042033}" type="sibTrans" cxnId="{869FED06-B89B-427A-BC58-FBA6F4F029F4}">
      <dgm:prSet/>
      <dgm:spPr/>
      <dgm:t>
        <a:bodyPr/>
        <a:lstStyle/>
        <a:p>
          <a:endParaRPr lang="en-US"/>
        </a:p>
      </dgm:t>
    </dgm:pt>
    <dgm:pt modelId="{718D7108-F44D-BC47-AB96-4D3D6779A702}" type="pres">
      <dgm:prSet presAssocID="{ADE574DC-2B7D-428C-A856-4287E3D6F0A1}" presName="linear" presStyleCnt="0">
        <dgm:presLayoutVars>
          <dgm:animLvl val="lvl"/>
          <dgm:resizeHandles val="exact"/>
        </dgm:presLayoutVars>
      </dgm:prSet>
      <dgm:spPr/>
    </dgm:pt>
    <dgm:pt modelId="{3C28E6A2-DAEB-3C47-89B0-5CEA617E2CB9}" type="pres">
      <dgm:prSet presAssocID="{63DE18DB-9E37-49DA-84EE-84889DD28A7B}" presName="parentText" presStyleLbl="node1" presStyleIdx="0" presStyleCnt="4">
        <dgm:presLayoutVars>
          <dgm:chMax val="0"/>
          <dgm:bulletEnabled val="1"/>
        </dgm:presLayoutVars>
      </dgm:prSet>
      <dgm:spPr/>
    </dgm:pt>
    <dgm:pt modelId="{53E95547-DA5D-EB47-9612-1F63175C3062}" type="pres">
      <dgm:prSet presAssocID="{CC7783E3-A140-4077-908E-9177BBC1D455}" presName="spacer" presStyleCnt="0"/>
      <dgm:spPr/>
    </dgm:pt>
    <dgm:pt modelId="{CB538E77-BBBE-3B4E-B8FE-DBDA7EF10EB9}" type="pres">
      <dgm:prSet presAssocID="{DDBE894A-35EA-441A-9B85-5BD5325B46CC}" presName="parentText" presStyleLbl="node1" presStyleIdx="1" presStyleCnt="4">
        <dgm:presLayoutVars>
          <dgm:chMax val="0"/>
          <dgm:bulletEnabled val="1"/>
        </dgm:presLayoutVars>
      </dgm:prSet>
      <dgm:spPr/>
    </dgm:pt>
    <dgm:pt modelId="{EFB1D063-1ED9-E74C-8106-4100F65BD2F6}" type="pres">
      <dgm:prSet presAssocID="{6562FC15-9CC5-43EF-A0FE-1C71529ECB17}" presName="spacer" presStyleCnt="0"/>
      <dgm:spPr/>
    </dgm:pt>
    <dgm:pt modelId="{ED589436-9121-F341-A166-80C7197AFE1B}" type="pres">
      <dgm:prSet presAssocID="{56086EEB-12C6-4528-A643-49D648AC60CA}" presName="parentText" presStyleLbl="node1" presStyleIdx="2" presStyleCnt="4">
        <dgm:presLayoutVars>
          <dgm:chMax val="0"/>
          <dgm:bulletEnabled val="1"/>
        </dgm:presLayoutVars>
      </dgm:prSet>
      <dgm:spPr/>
    </dgm:pt>
    <dgm:pt modelId="{264490A8-8D1B-0F4A-B9DE-D7CD5B9C8840}" type="pres">
      <dgm:prSet presAssocID="{BA0CC75C-E48B-4FE7-9C24-9925EA44CDCE}" presName="spacer" presStyleCnt="0"/>
      <dgm:spPr/>
    </dgm:pt>
    <dgm:pt modelId="{075ABC26-7DFF-7643-B10B-4E23035AF573}" type="pres">
      <dgm:prSet presAssocID="{2C3965E9-30B1-461C-A133-2C33CCF14EF9}" presName="parentText" presStyleLbl="node1" presStyleIdx="3" presStyleCnt="4">
        <dgm:presLayoutVars>
          <dgm:chMax val="0"/>
          <dgm:bulletEnabled val="1"/>
        </dgm:presLayoutVars>
      </dgm:prSet>
      <dgm:spPr/>
    </dgm:pt>
    <dgm:pt modelId="{538E66F4-BFBC-E645-A146-9A0672D7C5AB}" type="pres">
      <dgm:prSet presAssocID="{2C3965E9-30B1-461C-A133-2C33CCF14EF9}" presName="childText" presStyleLbl="revTx" presStyleIdx="0" presStyleCnt="1">
        <dgm:presLayoutVars>
          <dgm:bulletEnabled val="1"/>
        </dgm:presLayoutVars>
      </dgm:prSet>
      <dgm:spPr/>
    </dgm:pt>
  </dgm:ptLst>
  <dgm:cxnLst>
    <dgm:cxn modelId="{3174ED00-7C64-49E1-944E-1A7D7CA9F993}" srcId="{ADE574DC-2B7D-428C-A856-4287E3D6F0A1}" destId="{56086EEB-12C6-4528-A643-49D648AC60CA}" srcOrd="2" destOrd="0" parTransId="{91D67589-C13C-44E9-A32D-EAB8F999C4F8}" sibTransId="{BA0CC75C-E48B-4FE7-9C24-9925EA44CDCE}"/>
    <dgm:cxn modelId="{869FED06-B89B-427A-BC58-FBA6F4F029F4}" srcId="{2C3965E9-30B1-461C-A133-2C33CCF14EF9}" destId="{C97986D2-0929-40AA-9624-AD7930A1A345}" srcOrd="0" destOrd="0" parTransId="{9951CDAB-9314-46B1-96C8-03D0C51F94B8}" sibTransId="{FDC36882-9852-45A0-8CA3-5F0ADD042033}"/>
    <dgm:cxn modelId="{92344A2F-DC0F-C247-A26B-1DF626AFFC69}" type="presOf" srcId="{C97986D2-0929-40AA-9624-AD7930A1A345}" destId="{538E66F4-BFBC-E645-A146-9A0672D7C5AB}" srcOrd="0" destOrd="0" presId="urn:microsoft.com/office/officeart/2005/8/layout/vList2"/>
    <dgm:cxn modelId="{F59FCD44-F72A-1347-82E4-85303A6A9150}" type="presOf" srcId="{56086EEB-12C6-4528-A643-49D648AC60CA}" destId="{ED589436-9121-F341-A166-80C7197AFE1B}" srcOrd="0" destOrd="0" presId="urn:microsoft.com/office/officeart/2005/8/layout/vList2"/>
    <dgm:cxn modelId="{B8C7EF67-ECB2-45B9-9B3D-01647DF37913}" srcId="{ADE574DC-2B7D-428C-A856-4287E3D6F0A1}" destId="{63DE18DB-9E37-49DA-84EE-84889DD28A7B}" srcOrd="0" destOrd="0" parTransId="{E61FC31E-450A-4944-BDF3-133A4147EFF6}" sibTransId="{CC7783E3-A140-4077-908E-9177BBC1D455}"/>
    <dgm:cxn modelId="{111D3090-6832-1F44-8210-AE7B7AFC719C}" type="presOf" srcId="{2C3965E9-30B1-461C-A133-2C33CCF14EF9}" destId="{075ABC26-7DFF-7643-B10B-4E23035AF573}" srcOrd="0" destOrd="0" presId="urn:microsoft.com/office/officeart/2005/8/layout/vList2"/>
    <dgm:cxn modelId="{E211A09C-4679-ED49-9C8A-EED2E71DCF28}" type="presOf" srcId="{ADE574DC-2B7D-428C-A856-4287E3D6F0A1}" destId="{718D7108-F44D-BC47-AB96-4D3D6779A702}" srcOrd="0" destOrd="0" presId="urn:microsoft.com/office/officeart/2005/8/layout/vList2"/>
    <dgm:cxn modelId="{96E279A5-71DE-43A8-856E-B1BCC3292C27}" srcId="{ADE574DC-2B7D-428C-A856-4287E3D6F0A1}" destId="{2C3965E9-30B1-461C-A133-2C33CCF14EF9}" srcOrd="3" destOrd="0" parTransId="{4F7EA592-62C0-4916-AAAE-AEFEED143D82}" sibTransId="{5784EC87-79EB-45F6-932A-B41FD7DF5BC1}"/>
    <dgm:cxn modelId="{4B9B8FE7-6C1A-4629-8795-1FCD72305135}" srcId="{ADE574DC-2B7D-428C-A856-4287E3D6F0A1}" destId="{DDBE894A-35EA-441A-9B85-5BD5325B46CC}" srcOrd="1" destOrd="0" parTransId="{1C966765-F0A7-4089-8B9C-CD94BC993B2C}" sibTransId="{6562FC15-9CC5-43EF-A0FE-1C71529ECB17}"/>
    <dgm:cxn modelId="{AEBA25E9-451C-054C-851F-850F118167D4}" type="presOf" srcId="{DDBE894A-35EA-441A-9B85-5BD5325B46CC}" destId="{CB538E77-BBBE-3B4E-B8FE-DBDA7EF10EB9}" srcOrd="0" destOrd="0" presId="urn:microsoft.com/office/officeart/2005/8/layout/vList2"/>
    <dgm:cxn modelId="{53F492FD-1DC7-6244-8DBB-878A4491057E}" type="presOf" srcId="{63DE18DB-9E37-49DA-84EE-84889DD28A7B}" destId="{3C28E6A2-DAEB-3C47-89B0-5CEA617E2CB9}" srcOrd="0" destOrd="0" presId="urn:microsoft.com/office/officeart/2005/8/layout/vList2"/>
    <dgm:cxn modelId="{C3B996FF-CB7D-844E-985F-7FF97E95CEBB}" type="presParOf" srcId="{718D7108-F44D-BC47-AB96-4D3D6779A702}" destId="{3C28E6A2-DAEB-3C47-89B0-5CEA617E2CB9}" srcOrd="0" destOrd="0" presId="urn:microsoft.com/office/officeart/2005/8/layout/vList2"/>
    <dgm:cxn modelId="{3B47F1C3-1620-964A-86FF-270B84E9EDE1}" type="presParOf" srcId="{718D7108-F44D-BC47-AB96-4D3D6779A702}" destId="{53E95547-DA5D-EB47-9612-1F63175C3062}" srcOrd="1" destOrd="0" presId="urn:microsoft.com/office/officeart/2005/8/layout/vList2"/>
    <dgm:cxn modelId="{4A902428-88F7-2041-84CB-0CD2A2C169AF}" type="presParOf" srcId="{718D7108-F44D-BC47-AB96-4D3D6779A702}" destId="{CB538E77-BBBE-3B4E-B8FE-DBDA7EF10EB9}" srcOrd="2" destOrd="0" presId="urn:microsoft.com/office/officeart/2005/8/layout/vList2"/>
    <dgm:cxn modelId="{1526CD3E-40F4-244A-8148-4EC081F840F1}" type="presParOf" srcId="{718D7108-F44D-BC47-AB96-4D3D6779A702}" destId="{EFB1D063-1ED9-E74C-8106-4100F65BD2F6}" srcOrd="3" destOrd="0" presId="urn:microsoft.com/office/officeart/2005/8/layout/vList2"/>
    <dgm:cxn modelId="{58112E34-AD6C-644B-B514-BDD5E16EE845}" type="presParOf" srcId="{718D7108-F44D-BC47-AB96-4D3D6779A702}" destId="{ED589436-9121-F341-A166-80C7197AFE1B}" srcOrd="4" destOrd="0" presId="urn:microsoft.com/office/officeart/2005/8/layout/vList2"/>
    <dgm:cxn modelId="{B9FC6F57-61C7-2C41-9F7C-1DCB6AF8F69B}" type="presParOf" srcId="{718D7108-F44D-BC47-AB96-4D3D6779A702}" destId="{264490A8-8D1B-0F4A-B9DE-D7CD5B9C8840}" srcOrd="5" destOrd="0" presId="urn:microsoft.com/office/officeart/2005/8/layout/vList2"/>
    <dgm:cxn modelId="{1ECADF3C-0339-2540-A9CC-A65505E59D83}" type="presParOf" srcId="{718D7108-F44D-BC47-AB96-4D3D6779A702}" destId="{075ABC26-7DFF-7643-B10B-4E23035AF573}" srcOrd="6" destOrd="0" presId="urn:microsoft.com/office/officeart/2005/8/layout/vList2"/>
    <dgm:cxn modelId="{CED4A74F-4537-C54E-9E7C-8A361BF2257A}" type="presParOf" srcId="{718D7108-F44D-BC47-AB96-4D3D6779A702}" destId="{538E66F4-BFBC-E645-A146-9A0672D7C5A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724A4-A572-9A40-A558-7E9DFC3EDF73}">
      <dsp:nvSpPr>
        <dsp:cNvPr id="0" name=""/>
        <dsp:cNvSpPr/>
      </dsp:nvSpPr>
      <dsp:spPr>
        <a:xfrm>
          <a:off x="0" y="3469491"/>
          <a:ext cx="7799159" cy="1138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1" kern="1200"/>
            <a:t>MOTIVATION</a:t>
          </a:r>
          <a:endParaRPr lang="en-US" sz="2100" kern="1200"/>
        </a:p>
      </dsp:txBody>
      <dsp:txXfrm>
        <a:off x="0" y="3469491"/>
        <a:ext cx="7799159" cy="614932"/>
      </dsp:txXfrm>
    </dsp:sp>
    <dsp:sp modelId="{83BACFB0-3725-8443-AE91-47C5CDB210C8}">
      <dsp:nvSpPr>
        <dsp:cNvPr id="0" name=""/>
        <dsp:cNvSpPr/>
      </dsp:nvSpPr>
      <dsp:spPr>
        <a:xfrm>
          <a:off x="0" y="4061649"/>
          <a:ext cx="3899579" cy="5238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Many physical systems are governed by a high degree of symmetries</a:t>
          </a:r>
        </a:p>
      </dsp:txBody>
      <dsp:txXfrm>
        <a:off x="0" y="4061649"/>
        <a:ext cx="3899579" cy="523831"/>
      </dsp:txXfrm>
    </dsp:sp>
    <dsp:sp modelId="{019FFA7F-B7CA-404B-B96B-9EAE9F2DED81}">
      <dsp:nvSpPr>
        <dsp:cNvPr id="0" name=""/>
        <dsp:cNvSpPr/>
      </dsp:nvSpPr>
      <dsp:spPr>
        <a:xfrm>
          <a:off x="3899579" y="4061649"/>
          <a:ext cx="3899579" cy="5238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Ignoring symmetries in density estimation can lead to inferior results</a:t>
          </a:r>
        </a:p>
      </dsp:txBody>
      <dsp:txXfrm>
        <a:off x="3899579" y="4061649"/>
        <a:ext cx="3899579" cy="523831"/>
      </dsp:txXfrm>
    </dsp:sp>
    <dsp:sp modelId="{358D3376-6882-F54D-9229-24EDC3E61845}">
      <dsp:nvSpPr>
        <dsp:cNvPr id="0" name=""/>
        <dsp:cNvSpPr/>
      </dsp:nvSpPr>
      <dsp:spPr>
        <a:xfrm rot="10800000">
          <a:off x="0" y="1735153"/>
          <a:ext cx="7799159" cy="175141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Normalizing flows: a key component in sampling physical systems (molecules)</a:t>
          </a:r>
        </a:p>
      </dsp:txBody>
      <dsp:txXfrm rot="10800000">
        <a:off x="0" y="1735153"/>
        <a:ext cx="7799159" cy="1138020"/>
      </dsp:txXfrm>
    </dsp:sp>
    <dsp:sp modelId="{F4098CCA-378A-D64E-A422-C9F607C7078B}">
      <dsp:nvSpPr>
        <dsp:cNvPr id="0" name=""/>
        <dsp:cNvSpPr/>
      </dsp:nvSpPr>
      <dsp:spPr>
        <a:xfrm rot="10800000">
          <a:off x="0" y="814"/>
          <a:ext cx="7799159" cy="175141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We study equivariant normalizing flows which preserve the symmetry of the target distribution</a:t>
          </a:r>
        </a:p>
      </dsp:txBody>
      <dsp:txXfrm rot="10800000">
        <a:off x="0" y="814"/>
        <a:ext cx="7799159" cy="1138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8E6A2-DAEB-3C47-89B0-5CEA617E2CB9}">
      <dsp:nvSpPr>
        <dsp:cNvPr id="0" name=""/>
        <dsp:cNvSpPr/>
      </dsp:nvSpPr>
      <dsp:spPr>
        <a:xfrm>
          <a:off x="0" y="303193"/>
          <a:ext cx="10515600"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Symmetries are important in density estimation and sampling</a:t>
          </a:r>
        </a:p>
      </dsp:txBody>
      <dsp:txXfrm>
        <a:off x="32784" y="335977"/>
        <a:ext cx="10450032" cy="606012"/>
      </dsp:txXfrm>
    </dsp:sp>
    <dsp:sp modelId="{CB538E77-BBBE-3B4E-B8FE-DBDA7EF10EB9}">
      <dsp:nvSpPr>
        <dsp:cNvPr id="0" name=""/>
        <dsp:cNvSpPr/>
      </dsp:nvSpPr>
      <dsp:spPr>
        <a:xfrm>
          <a:off x="0" y="1055413"/>
          <a:ext cx="10515600"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How to design equivariant proposal densities</a:t>
          </a:r>
        </a:p>
      </dsp:txBody>
      <dsp:txXfrm>
        <a:off x="32784" y="1088197"/>
        <a:ext cx="10450032" cy="606012"/>
      </dsp:txXfrm>
    </dsp:sp>
    <dsp:sp modelId="{ED589436-9121-F341-A166-80C7197AFE1B}">
      <dsp:nvSpPr>
        <dsp:cNvPr id="0" name=""/>
        <dsp:cNvSpPr/>
      </dsp:nvSpPr>
      <dsp:spPr>
        <a:xfrm>
          <a:off x="0" y="1807633"/>
          <a:ext cx="10515600"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Solving the continuous integration problem is hard</a:t>
          </a:r>
        </a:p>
      </dsp:txBody>
      <dsp:txXfrm>
        <a:off x="32784" y="1840417"/>
        <a:ext cx="10450032" cy="606012"/>
      </dsp:txXfrm>
    </dsp:sp>
    <dsp:sp modelId="{075ABC26-7DFF-7643-B10B-4E23035AF573}">
      <dsp:nvSpPr>
        <dsp:cNvPr id="0" name=""/>
        <dsp:cNvSpPr/>
      </dsp:nvSpPr>
      <dsp:spPr>
        <a:xfrm>
          <a:off x="0" y="2559853"/>
          <a:ext cx="10515600"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Open question:</a:t>
          </a:r>
        </a:p>
      </dsp:txBody>
      <dsp:txXfrm>
        <a:off x="32784" y="2592637"/>
        <a:ext cx="10450032" cy="606012"/>
      </dsp:txXfrm>
    </dsp:sp>
    <dsp:sp modelId="{538E66F4-BFBC-E645-A146-9A0672D7C5AB}">
      <dsp:nvSpPr>
        <dsp:cNvPr id="0" name=""/>
        <dsp:cNvSpPr/>
      </dsp:nvSpPr>
      <dsp:spPr>
        <a:xfrm>
          <a:off x="0" y="3231433"/>
          <a:ext cx="10515600"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Design more flexible yet tractable equivariant flows for tasks at hand</a:t>
          </a:r>
        </a:p>
      </dsp:txBody>
      <dsp:txXfrm>
        <a:off x="0" y="3231433"/>
        <a:ext cx="10515600"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2A212-99DA-414A-B135-38AD92CA0FBB}"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D8A8E-5DDD-3242-88C6-06E78AE79206}" type="slidenum">
              <a:rPr lang="en-US" smtClean="0"/>
              <a:t>‹#›</a:t>
            </a:fld>
            <a:endParaRPr lang="en-US"/>
          </a:p>
        </p:txBody>
      </p:sp>
    </p:spTree>
    <p:extLst>
      <p:ext uri="{BB962C8B-B14F-4D97-AF65-F5344CB8AC3E}">
        <p14:creationId xmlns:p14="http://schemas.microsoft.com/office/powerpoint/2010/main" val="145053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a:t>
            </a:fld>
            <a:endParaRPr lang="en-US"/>
          </a:p>
        </p:txBody>
      </p:sp>
    </p:spTree>
    <p:extLst>
      <p:ext uri="{BB962C8B-B14F-4D97-AF65-F5344CB8AC3E}">
        <p14:creationId xmlns:p14="http://schemas.microsoft.com/office/powerpoint/2010/main" val="95129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10</a:t>
            </a:fld>
            <a:endParaRPr lang="en-US"/>
          </a:p>
        </p:txBody>
      </p:sp>
    </p:spTree>
    <p:extLst>
      <p:ext uri="{BB962C8B-B14F-4D97-AF65-F5344CB8AC3E}">
        <p14:creationId xmlns:p14="http://schemas.microsoft.com/office/powerpoint/2010/main" val="236225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11</a:t>
            </a:fld>
            <a:endParaRPr lang="en-US"/>
          </a:p>
        </p:txBody>
      </p:sp>
    </p:spTree>
    <p:extLst>
      <p:ext uri="{BB962C8B-B14F-4D97-AF65-F5344CB8AC3E}">
        <p14:creationId xmlns:p14="http://schemas.microsoft.com/office/powerpoint/2010/main" val="15324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12</a:t>
            </a:fld>
            <a:endParaRPr lang="en-US"/>
          </a:p>
        </p:txBody>
      </p:sp>
    </p:spTree>
    <p:extLst>
      <p:ext uri="{BB962C8B-B14F-4D97-AF65-F5344CB8AC3E}">
        <p14:creationId xmlns:p14="http://schemas.microsoft.com/office/powerpoint/2010/main" val="67932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13</a:t>
            </a:fld>
            <a:endParaRPr lang="en-US"/>
          </a:p>
        </p:txBody>
      </p:sp>
    </p:spTree>
    <p:extLst>
      <p:ext uri="{BB962C8B-B14F-4D97-AF65-F5344CB8AC3E}">
        <p14:creationId xmlns:p14="http://schemas.microsoft.com/office/powerpoint/2010/main" val="330341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14</a:t>
            </a:fld>
            <a:endParaRPr lang="en-US"/>
          </a:p>
        </p:txBody>
      </p:sp>
    </p:spTree>
    <p:extLst>
      <p:ext uri="{BB962C8B-B14F-4D97-AF65-F5344CB8AC3E}">
        <p14:creationId xmlns:p14="http://schemas.microsoft.com/office/powerpoint/2010/main" val="2730280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15</a:t>
            </a:fld>
            <a:endParaRPr lang="en-US"/>
          </a:p>
        </p:txBody>
      </p:sp>
    </p:spTree>
    <p:extLst>
      <p:ext uri="{BB962C8B-B14F-4D97-AF65-F5344CB8AC3E}">
        <p14:creationId xmlns:p14="http://schemas.microsoft.com/office/powerpoint/2010/main" val="3575095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16</a:t>
            </a:fld>
            <a:endParaRPr lang="en-US"/>
          </a:p>
        </p:txBody>
      </p:sp>
    </p:spTree>
    <p:extLst>
      <p:ext uri="{BB962C8B-B14F-4D97-AF65-F5344CB8AC3E}">
        <p14:creationId xmlns:p14="http://schemas.microsoft.com/office/powerpoint/2010/main" val="296425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17</a:t>
            </a:fld>
            <a:endParaRPr lang="en-US"/>
          </a:p>
        </p:txBody>
      </p:sp>
    </p:spTree>
    <p:extLst>
      <p:ext uri="{BB962C8B-B14F-4D97-AF65-F5344CB8AC3E}">
        <p14:creationId xmlns:p14="http://schemas.microsoft.com/office/powerpoint/2010/main" val="394077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I hope you liked it and if you have any questions please ask me</a:t>
            </a:r>
          </a:p>
        </p:txBody>
      </p:sp>
      <p:sp>
        <p:nvSpPr>
          <p:cNvPr id="4" name="Slide Number Placeholder 3"/>
          <p:cNvSpPr>
            <a:spLocks noGrp="1"/>
          </p:cNvSpPr>
          <p:nvPr>
            <p:ph type="sldNum" sz="quarter" idx="5"/>
          </p:nvPr>
        </p:nvSpPr>
        <p:spPr/>
        <p:txBody>
          <a:bodyPr/>
          <a:lstStyle/>
          <a:p>
            <a:fld id="{8F3D8A8E-5DDD-3242-88C6-06E78AE79206}" type="slidenum">
              <a:rPr lang="en-US" smtClean="0"/>
              <a:t>18</a:t>
            </a:fld>
            <a:endParaRPr lang="en-US"/>
          </a:p>
        </p:txBody>
      </p:sp>
    </p:spTree>
    <p:extLst>
      <p:ext uri="{BB962C8B-B14F-4D97-AF65-F5344CB8AC3E}">
        <p14:creationId xmlns:p14="http://schemas.microsoft.com/office/powerpoint/2010/main" val="89045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2</a:t>
            </a:fld>
            <a:endParaRPr lang="en-US"/>
          </a:p>
        </p:txBody>
      </p:sp>
    </p:spTree>
    <p:extLst>
      <p:ext uri="{BB962C8B-B14F-4D97-AF65-F5344CB8AC3E}">
        <p14:creationId xmlns:p14="http://schemas.microsoft.com/office/powerpoint/2010/main" val="217920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In this work the authors provide a theory on how to design equivariant flows with respect to the arbitrary symmetric densities over </a:t>
                </a:r>
                <a:r>
                  <a:rPr lang="en-CA" b="0" i="0">
                    <a:latin typeface="Cambria Math" panose="02040503050406030204" pitchFamily="18" charset="0"/>
                  </a:rPr>
                  <a:t>𝑅</a:t>
                </a:r>
                <a:r>
                  <a:rPr lang="en-US" b="0" i="0">
                    <a:latin typeface="Cambria Math" panose="02040503050406030204" pitchFamily="18" charset="0"/>
                  </a:rPr>
                  <a:t>^</a:t>
                </a:r>
                <a:r>
                  <a:rPr lang="en-CA" b="0" i="0">
                    <a:latin typeface="Cambria Math" panose="02040503050406030204" pitchFamily="18" charset="0"/>
                  </a:rPr>
                  <a:t>𝑛</a:t>
                </a:r>
                <a:endParaRPr lang="en-US" dirty="0"/>
              </a:p>
            </p:txBody>
          </p:sp>
        </mc:Fallback>
      </mc:AlternateContent>
      <p:sp>
        <p:nvSpPr>
          <p:cNvPr id="4" name="Slide Number Placeholder 3"/>
          <p:cNvSpPr>
            <a:spLocks noGrp="1"/>
          </p:cNvSpPr>
          <p:nvPr>
            <p:ph type="sldNum" sz="quarter" idx="5"/>
          </p:nvPr>
        </p:nvSpPr>
        <p:spPr/>
        <p:txBody>
          <a:bodyPr/>
          <a:lstStyle/>
          <a:p>
            <a:fld id="{8F3D8A8E-5DDD-3242-88C6-06E78AE79206}" type="slidenum">
              <a:rPr lang="en-US" smtClean="0"/>
              <a:t>3</a:t>
            </a:fld>
            <a:endParaRPr lang="en-US"/>
          </a:p>
        </p:txBody>
      </p:sp>
    </p:spTree>
    <p:extLst>
      <p:ext uri="{BB962C8B-B14F-4D97-AF65-F5344CB8AC3E}">
        <p14:creationId xmlns:p14="http://schemas.microsoft.com/office/powerpoint/2010/main" val="82540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Normalizing flows are generative models. Here we transform a simple base distribution like the isotropic Gaussian </a:t>
                </a:r>
                <a:r>
                  <a:rPr lang="en-US" i="0">
                    <a:latin typeface="Cambria Math" panose="02040503050406030204" pitchFamily="18" charset="0"/>
                    <a:ea typeface="Cambria Math" panose="02040503050406030204" pitchFamily="18" charset="0"/>
                  </a:rPr>
                  <a:t>𝜌</a:t>
                </a:r>
                <a:r>
                  <a:rPr lang="en-US" dirty="0"/>
                  <a:t> shown here into a complicated target distribution </a:t>
                </a:r>
                <a:r>
                  <a:rPr lang="en-US" i="0">
                    <a:latin typeface="Cambria Math" panose="02040503050406030204" pitchFamily="18" charset="0"/>
                    <a:ea typeface="Cambria Math" panose="02040503050406030204" pitchFamily="18" charset="0"/>
                  </a:rPr>
                  <a:t>𝜌_(</a:t>
                </a:r>
                <a:r>
                  <a:rPr lang="en-CA" b="0" i="0">
                    <a:latin typeface="Cambria Math" panose="02040503050406030204" pitchFamily="18" charset="0"/>
                  </a:rPr>
                  <a:t>𝑓</a:t>
                </a:r>
                <a:r>
                  <a:rPr lang="en-US" b="0" i="0">
                    <a:latin typeface="Cambria Math" panose="02040503050406030204" pitchFamily="18" charset="0"/>
                  </a:rPr>
                  <a:t>_</a:t>
                </a:r>
                <a:r>
                  <a:rPr lang="en-US" i="0">
                    <a:latin typeface="Cambria Math" panose="02040503050406030204" pitchFamily="18" charset="0"/>
                    <a:ea typeface="Cambria Math" panose="02040503050406030204" pitchFamily="18" charset="0"/>
                  </a:rPr>
                  <a:t>𝜃 )</a:t>
                </a:r>
                <a:r>
                  <a:rPr lang="en-US" dirty="0"/>
                  <a:t>using an</a:t>
                </a:r>
                <a:r>
                  <a:rPr lang="en-US" baseline="0" dirty="0"/>
                  <a:t> invertible function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sample in </a:t>
                </a:r>
                <a:r>
                  <a:rPr lang="en-US" i="0">
                    <a:latin typeface="Cambria Math" panose="02040503050406030204" pitchFamily="18" charset="0"/>
                    <a:ea typeface="Cambria Math" panose="02040503050406030204" pitchFamily="18" charset="0"/>
                  </a:rPr>
                  <a:t>𝜌</a:t>
                </a:r>
                <a:r>
                  <a:rPr lang="en-US" dirty="0"/>
                  <a:t> transformed with the flow f and</a:t>
                </a:r>
                <a:r>
                  <a:rPr lang="en-US" baseline="0" dirty="0"/>
                  <a:t> obtained a sample density </a:t>
                </a:r>
                <a:r>
                  <a:rPr lang="en-US" i="0">
                    <a:latin typeface="Cambria Math" panose="02040503050406030204" pitchFamily="18" charset="0"/>
                    <a:ea typeface="Cambria Math" panose="02040503050406030204" pitchFamily="18" charset="0"/>
                  </a:rPr>
                  <a:t>𝜌_(</a:t>
                </a:r>
                <a:r>
                  <a:rPr lang="en-CA" b="0" i="0">
                    <a:latin typeface="Cambria Math" panose="02040503050406030204" pitchFamily="18" charset="0"/>
                  </a:rPr>
                  <a:t>𝑓</a:t>
                </a:r>
                <a:r>
                  <a:rPr lang="en-US" b="0" i="0">
                    <a:latin typeface="Cambria Math" panose="02040503050406030204" pitchFamily="18" charset="0"/>
                  </a:rPr>
                  <a:t>_</a:t>
                </a:r>
                <a:r>
                  <a:rPr lang="en-US" i="0">
                    <a:latin typeface="Cambria Math" panose="02040503050406030204" pitchFamily="18" charset="0"/>
                    <a:ea typeface="Cambria Math" panose="02040503050406030204" pitchFamily="18" charset="0"/>
                  </a:rPr>
                  <a:t>𝜃 )</a:t>
                </a:r>
                <a:r>
                  <a:rPr lang="en-US" dirty="0"/>
                  <a:t>by using the change of variable rule</a:t>
                </a:r>
              </a:p>
              <a:p>
                <a:r>
                  <a:rPr lang="en-US" dirty="0"/>
                  <a:t>Here we take the density of the back transformed sample and multiply it with the determinant of the </a:t>
                </a:r>
                <a:r>
                  <a:rPr lang="en-US" dirty="0" err="1"/>
                  <a:t>jacobian</a:t>
                </a:r>
                <a:endParaRPr lang="en-US" dirty="0"/>
              </a:p>
            </p:txBody>
          </p:sp>
        </mc:Fallback>
      </mc:AlternateContent>
      <p:sp>
        <p:nvSpPr>
          <p:cNvPr id="4" name="Slide Number Placeholder 3"/>
          <p:cNvSpPr>
            <a:spLocks noGrp="1"/>
          </p:cNvSpPr>
          <p:nvPr>
            <p:ph type="sldNum" sz="quarter" idx="5"/>
          </p:nvPr>
        </p:nvSpPr>
        <p:spPr/>
        <p:txBody>
          <a:bodyPr/>
          <a:lstStyle/>
          <a:p>
            <a:fld id="{8F3D8A8E-5DDD-3242-88C6-06E78AE79206}" type="slidenum">
              <a:rPr lang="en-US" smtClean="0"/>
              <a:t>4</a:t>
            </a:fld>
            <a:endParaRPr lang="en-US"/>
          </a:p>
        </p:txBody>
      </p:sp>
    </p:spTree>
    <p:extLst>
      <p:ext uri="{BB962C8B-B14F-4D97-AF65-F5344CB8AC3E}">
        <p14:creationId xmlns:p14="http://schemas.microsoft.com/office/powerpoint/2010/main" val="14199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This leads to what was recently called ultimate generators. Here you have a target distribution which is given by an energy u and which is known </a:t>
                </a:r>
                <a:r>
                  <a:rPr lang="en-US" dirty="0" err="1"/>
                  <a:t>upto</a:t>
                </a:r>
                <a:r>
                  <a:rPr lang="en-US" dirty="0"/>
                  <a:t> the normalizing constant C. systems like this could be for example proteins or thermodynamic equilibrium</a:t>
                </a:r>
              </a:p>
              <a:p>
                <a:r>
                  <a:rPr lang="en-US" dirty="0"/>
                  <a:t>Now using normalizing flows, you can transform a simple Gaussian distribution into a (proposed?) distribution </a:t>
                </a:r>
                <a:r>
                  <a:rPr lang="en-CA" b="0" i="0">
                    <a:latin typeface="Cambria Math" panose="02040503050406030204" pitchFamily="18" charset="0"/>
                  </a:rPr>
                  <a:t>𝑝</a:t>
                </a:r>
                <a:r>
                  <a:rPr lang="en-US" b="0" i="0">
                    <a:latin typeface="Cambria Math" panose="02040503050406030204" pitchFamily="18" charset="0"/>
                  </a:rPr>
                  <a:t>_</a:t>
                </a:r>
                <a:r>
                  <a:rPr lang="en-CA" b="0" i="0">
                    <a:latin typeface="Cambria Math" panose="02040503050406030204" pitchFamily="18" charset="0"/>
                  </a:rPr>
                  <a:t>𝑥</a:t>
                </a:r>
                <a:r>
                  <a:rPr lang="en-US" dirty="0"/>
                  <a:t> by training on by</a:t>
                </a:r>
                <a:r>
                  <a:rPr lang="en-US" baseline="0" dirty="0"/>
                  <a:t> starter. For example, obtained from Molecular Dynamics (MD) or MCMC simulations and then fine tune the (proposal?) distribution on the anomalous (abnormal) density by minimizing declared evidence and if you have a proposal distribution within tractable density, you can use importance sampling to estimate interesting expectations over the systems like the free energy difference between the two confirmations and example on the right</a:t>
                </a:r>
                <a:endParaRPr lang="en-US" dirty="0"/>
              </a:p>
            </p:txBody>
          </p:sp>
        </mc:Fallback>
      </mc:AlternateContent>
      <p:sp>
        <p:nvSpPr>
          <p:cNvPr id="4" name="Slide Number Placeholder 3"/>
          <p:cNvSpPr>
            <a:spLocks noGrp="1"/>
          </p:cNvSpPr>
          <p:nvPr>
            <p:ph type="sldNum" sz="quarter" idx="5"/>
          </p:nvPr>
        </p:nvSpPr>
        <p:spPr/>
        <p:txBody>
          <a:bodyPr/>
          <a:lstStyle/>
          <a:p>
            <a:fld id="{8F3D8A8E-5DDD-3242-88C6-06E78AE79206}" type="slidenum">
              <a:rPr lang="en-US" smtClean="0"/>
              <a:t>5</a:t>
            </a:fld>
            <a:endParaRPr lang="en-US"/>
          </a:p>
        </p:txBody>
      </p:sp>
    </p:spTree>
    <p:extLst>
      <p:ext uri="{BB962C8B-B14F-4D97-AF65-F5344CB8AC3E}">
        <p14:creationId xmlns:p14="http://schemas.microsoft.com/office/powerpoint/2010/main" val="656770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6</a:t>
            </a:fld>
            <a:endParaRPr lang="en-US"/>
          </a:p>
        </p:txBody>
      </p:sp>
    </p:spTree>
    <p:extLst>
      <p:ext uri="{BB962C8B-B14F-4D97-AF65-F5344CB8AC3E}">
        <p14:creationId xmlns:p14="http://schemas.microsoft.com/office/powerpoint/2010/main" val="7065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8F3D8A8E-5DDD-3242-88C6-06E78AE79206}" type="slidenum">
              <a:rPr lang="en-US" smtClean="0"/>
              <a:t>7</a:t>
            </a:fld>
            <a:endParaRPr lang="en-US"/>
          </a:p>
        </p:txBody>
      </p:sp>
    </p:spTree>
    <p:extLst>
      <p:ext uri="{BB962C8B-B14F-4D97-AF65-F5344CB8AC3E}">
        <p14:creationId xmlns:p14="http://schemas.microsoft.com/office/powerpoint/2010/main" val="2519749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Now if you deal with molecules you deal with symmetries, rotating the systems or permuting atoms will not change the energy at all. However, if you take an arbitrary flow like real NVP coupling we can see that they are not invariant with respect to the symmetries</a:t>
                </a:r>
              </a:p>
              <a:p>
                <a:r>
                  <a:rPr lang="en-US" dirty="0"/>
                  <a:t>We can describe symmetries by a group acting on the real vector space which is given by a matrix. </a:t>
                </a:r>
              </a:p>
              <a:p>
                <a:r>
                  <a:rPr lang="en-US" dirty="0"/>
                  <a:t>Now if you have a symmetric density which means it’s invariant under the matrix action the we can constrain all the possible representations and we can see that every representation matrix has a determinant of one.</a:t>
                </a:r>
              </a:p>
              <a:p>
                <a:r>
                  <a:rPr lang="en-US" dirty="0"/>
                  <a:t>Equivariant flows are those flows where the representation factorizes through the flow. This means we can sample in the prior distribution </a:t>
                </a:r>
                <a:r>
                  <a:rPr lang="en-CA" b="0" i="0">
                    <a:latin typeface="Cambria Math" panose="02040503050406030204" pitchFamily="18" charset="0"/>
                  </a:rPr>
                  <a:t>𝑝</a:t>
                </a:r>
                <a:r>
                  <a:rPr lang="en-US" b="0" i="0">
                    <a:latin typeface="Cambria Math" panose="02040503050406030204" pitchFamily="18" charset="0"/>
                  </a:rPr>
                  <a:t>_</a:t>
                </a:r>
                <a:r>
                  <a:rPr lang="en-CA" b="0" i="0">
                    <a:latin typeface="Cambria Math" panose="02040503050406030204" pitchFamily="18" charset="0"/>
                  </a:rPr>
                  <a:t>𝑧</a:t>
                </a:r>
                <a:r>
                  <a:rPr lang="en-US" dirty="0"/>
                  <a:t>, rotate and then, send it</a:t>
                </a:r>
                <a:r>
                  <a:rPr lang="en-US" baseline="0" dirty="0"/>
                  <a:t> through the flow or we can first send it through the flow and then rotate into target distribution and it will equate to the same density and the same samples.</a:t>
                </a:r>
              </a:p>
              <a:p>
                <a:r>
                  <a:rPr lang="en-US" baseline="0" dirty="0"/>
                  <a:t>Now our theorem tells us if we have a symmetric prior distribution </a:t>
                </a:r>
                <a:r>
                  <a:rPr lang="en-US" baseline="0" dirty="0" err="1"/>
                  <a:t>Pz</a:t>
                </a:r>
                <a:r>
                  <a:rPr lang="en-US" baseline="0" dirty="0"/>
                  <a:t> and f computes in a way explained before so that it is equivariant, then our generator distribution given by the normalizing flow will be invariant and that’s a suitable (December?) from the possibly symmetric target density</a:t>
                </a:r>
                <a:endParaRPr lang="en-US" dirty="0"/>
              </a:p>
            </p:txBody>
          </p:sp>
        </mc:Fallback>
      </mc:AlternateContent>
      <p:sp>
        <p:nvSpPr>
          <p:cNvPr id="4" name="Slide Number Placeholder 3"/>
          <p:cNvSpPr>
            <a:spLocks noGrp="1"/>
          </p:cNvSpPr>
          <p:nvPr>
            <p:ph type="sldNum" sz="quarter" idx="5"/>
          </p:nvPr>
        </p:nvSpPr>
        <p:spPr/>
        <p:txBody>
          <a:bodyPr/>
          <a:lstStyle/>
          <a:p>
            <a:fld id="{8F3D8A8E-5DDD-3242-88C6-06E78AE79206}" type="slidenum">
              <a:rPr lang="en-US" smtClean="0"/>
              <a:t>8</a:t>
            </a:fld>
            <a:endParaRPr lang="en-US"/>
          </a:p>
        </p:txBody>
      </p:sp>
    </p:spTree>
    <p:extLst>
      <p:ext uri="{BB962C8B-B14F-4D97-AF65-F5344CB8AC3E}">
        <p14:creationId xmlns:p14="http://schemas.microsoft.com/office/powerpoint/2010/main" val="1752474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Now theorem 1 says…</a:t>
                </a:r>
              </a:p>
              <a:p>
                <a:r>
                  <a:rPr lang="en-US" dirty="0"/>
                  <a:t>Equivariant flows are those flows where the representation factorizes through the flow. This means we can sample in the prior distribution</a:t>
                </a:r>
                <a:r>
                  <a:rPr lang="en-US" baseline="0" dirty="0"/>
                  <a:t> </a:t>
                </a:r>
                <a:r>
                  <a:rPr lang="en-US" i="0" baseline="0">
                    <a:latin typeface="Cambria Math" panose="02040503050406030204" pitchFamily="18" charset="0"/>
                    <a:ea typeface="Cambria Math" panose="02040503050406030204" pitchFamily="18" charset="0"/>
                  </a:rPr>
                  <a:t>𝜌</a:t>
                </a:r>
                <a:r>
                  <a:rPr lang="en-US" dirty="0"/>
                  <a:t>, rotate and then, send it</a:t>
                </a:r>
                <a:r>
                  <a:rPr lang="en-US" baseline="0" dirty="0"/>
                  <a:t> through the flow or we can first send it through the flow and then rotate into target distribution and it will equate to the same density and the same samples.</a:t>
                </a:r>
              </a:p>
              <a:p>
                <a:r>
                  <a:rPr lang="en-US" baseline="0" dirty="0"/>
                  <a:t>Now our theorem tells us if we have a symmetric prior distribution </a:t>
                </a:r>
                <a:r>
                  <a:rPr lang="en-US" i="0" baseline="0">
                    <a:latin typeface="Cambria Math" panose="02040503050406030204" pitchFamily="18" charset="0"/>
                    <a:ea typeface="Cambria Math" panose="02040503050406030204" pitchFamily="18" charset="0"/>
                  </a:rPr>
                  <a:t>𝜌</a:t>
                </a:r>
                <a:r>
                  <a:rPr lang="en-US" baseline="0" dirty="0"/>
                  <a:t> and f computes in a way explained before so that it is equivariant, then our generator distribution given by the normalizing flow will be invariant</a:t>
                </a:r>
                <a:endParaRPr lang="en-US" dirty="0"/>
              </a:p>
            </p:txBody>
          </p:sp>
        </mc:Fallback>
      </mc:AlternateContent>
      <p:sp>
        <p:nvSpPr>
          <p:cNvPr id="4" name="Slide Number Placeholder 3"/>
          <p:cNvSpPr>
            <a:spLocks noGrp="1"/>
          </p:cNvSpPr>
          <p:nvPr>
            <p:ph type="sldNum" sz="quarter" idx="5"/>
          </p:nvPr>
        </p:nvSpPr>
        <p:spPr/>
        <p:txBody>
          <a:bodyPr/>
          <a:lstStyle/>
          <a:p>
            <a:fld id="{8F3D8A8E-5DDD-3242-88C6-06E78AE79206}" type="slidenum">
              <a:rPr lang="en-US" smtClean="0"/>
              <a:t>9</a:t>
            </a:fld>
            <a:endParaRPr lang="en-US"/>
          </a:p>
        </p:txBody>
      </p:sp>
    </p:spTree>
    <p:extLst>
      <p:ext uri="{BB962C8B-B14F-4D97-AF65-F5344CB8AC3E}">
        <p14:creationId xmlns:p14="http://schemas.microsoft.com/office/powerpoint/2010/main" val="205329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9264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04182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2875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6281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6282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070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71720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2378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3791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3070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11/4/22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7760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11/4/22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90011296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png"/><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4B6A71-9B63-3CA3-9DE4-E515E519FB15}"/>
              </a:ext>
            </a:extLst>
          </p:cNvPr>
          <p:cNvSpPr>
            <a:spLocks noGrp="1"/>
          </p:cNvSpPr>
          <p:nvPr>
            <p:ph type="ctrTitle"/>
          </p:nvPr>
        </p:nvSpPr>
        <p:spPr>
          <a:xfrm>
            <a:off x="838200" y="1122363"/>
            <a:ext cx="6105525" cy="2387600"/>
          </a:xfrm>
        </p:spPr>
        <p:txBody>
          <a:bodyPr>
            <a:normAutofit/>
          </a:bodyPr>
          <a:lstStyle/>
          <a:p>
            <a:pPr algn="l"/>
            <a:r>
              <a:rPr lang="en-US" sz="3800">
                <a:solidFill>
                  <a:srgbClr val="FFFFFF"/>
                </a:solidFill>
              </a:rPr>
              <a:t>Equivariant Flows: Exact Likelihood Generative Learning for Symmetric Densities</a:t>
            </a:r>
          </a:p>
        </p:txBody>
      </p:sp>
      <p:sp>
        <p:nvSpPr>
          <p:cNvPr id="3" name="Subtitle 2">
            <a:extLst>
              <a:ext uri="{FF2B5EF4-FFF2-40B4-BE49-F238E27FC236}">
                <a16:creationId xmlns:a16="http://schemas.microsoft.com/office/drawing/2014/main" id="{22FD5F2C-0CDE-5C9E-3F0B-6EB58D5346EA}"/>
              </a:ext>
            </a:extLst>
          </p:cNvPr>
          <p:cNvSpPr>
            <a:spLocks noGrp="1"/>
          </p:cNvSpPr>
          <p:nvPr>
            <p:ph type="subTitle" idx="1"/>
          </p:nvPr>
        </p:nvSpPr>
        <p:spPr>
          <a:xfrm>
            <a:off x="838200" y="3602038"/>
            <a:ext cx="6105525" cy="1655762"/>
          </a:xfrm>
        </p:spPr>
        <p:txBody>
          <a:bodyPr>
            <a:normAutofit/>
          </a:bodyPr>
          <a:lstStyle/>
          <a:p>
            <a:pPr algn="l"/>
            <a:r>
              <a:rPr lang="en-US" sz="2200" dirty="0">
                <a:solidFill>
                  <a:srgbClr val="FFFFFF"/>
                </a:solidFill>
              </a:rPr>
              <a:t>Nika Hosseini</a:t>
            </a:r>
          </a:p>
        </p:txBody>
      </p:sp>
      <p:sp>
        <p:nvSpPr>
          <p:cNvPr id="21" name="Rectangle 20">
            <a:extLst>
              <a:ext uri="{FF2B5EF4-FFF2-40B4-BE49-F238E27FC236}">
                <a16:creationId xmlns:a16="http://schemas.microsoft.com/office/drawing/2014/main" id="{1FD32A06-E9FE-4F5A-88A6-84905A72C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5675" y="0"/>
            <a:ext cx="488327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44E434-B3BF-C80F-28D4-45FBA595A859}"/>
              </a:ext>
            </a:extLst>
          </p:cNvPr>
          <p:cNvPicPr>
            <a:picLocks noChangeAspect="1"/>
          </p:cNvPicPr>
          <p:nvPr/>
        </p:nvPicPr>
        <p:blipFill rotWithShape="1">
          <a:blip r:embed="rId3">
            <a:alphaModFix amt="60000"/>
          </a:blip>
          <a:srcRect l="31172" r="16136"/>
          <a:stretch/>
        </p:blipFill>
        <p:spPr>
          <a:xfrm>
            <a:off x="7305675" y="-3319"/>
            <a:ext cx="4883278" cy="6858000"/>
          </a:xfrm>
          <a:prstGeom prst="rect">
            <a:avLst/>
          </a:prstGeom>
        </p:spPr>
      </p:pic>
    </p:spTree>
    <p:extLst>
      <p:ext uri="{BB962C8B-B14F-4D97-AF65-F5344CB8AC3E}">
        <p14:creationId xmlns:p14="http://schemas.microsoft.com/office/powerpoint/2010/main" val="885423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3A37-6615-E06E-9D5C-3E7210D76FC0}"/>
              </a:ext>
            </a:extLst>
          </p:cNvPr>
          <p:cNvSpPr>
            <a:spLocks noGrp="1"/>
          </p:cNvSpPr>
          <p:nvPr>
            <p:ph type="title"/>
          </p:nvPr>
        </p:nvSpPr>
        <p:spPr>
          <a:xfrm>
            <a:off x="513735" y="533554"/>
            <a:ext cx="8379541" cy="722672"/>
          </a:xfrm>
        </p:spPr>
        <p:txBody>
          <a:bodyPr>
            <a:normAutofit fontScale="90000"/>
          </a:bodyPr>
          <a:lstStyle/>
          <a:p>
            <a:r>
              <a:rPr lang="en-US" dirty="0"/>
              <a:t>Constructing Equivariant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1C1365-654B-E5A5-15FC-841DB54229D6}"/>
                  </a:ext>
                </a:extLst>
              </p:cNvPr>
              <p:cNvSpPr>
                <a:spLocks noGrp="1"/>
              </p:cNvSpPr>
              <p:nvPr>
                <p:ph idx="1"/>
              </p:nvPr>
            </p:nvSpPr>
            <p:spPr>
              <a:xfrm>
                <a:off x="734961" y="1603469"/>
                <a:ext cx="10702788" cy="4378877"/>
              </a:xfrm>
            </p:spPr>
            <p:txBody>
              <a:bodyPr>
                <a:normAutofit/>
              </a:bodyPr>
              <a:lstStyle/>
              <a:p>
                <a:r>
                  <a:rPr lang="en-US" sz="2000" dirty="0"/>
                  <a:t>Combining symmetric prior (</a:t>
                </a:r>
                <a14:m>
                  <m:oMath xmlns:m="http://schemas.openxmlformats.org/officeDocument/2006/math">
                    <m:r>
                      <a:rPr lang="en-CA" sz="2000" i="1">
                        <a:solidFill>
                          <a:schemeClr val="tx2">
                            <a:alpha val="60000"/>
                          </a:schemeClr>
                        </a:solidFill>
                        <a:latin typeface="Cambria Math" panose="02040503050406030204" pitchFamily="18" charset="0"/>
                        <a:ea typeface="Cambria Math" panose="02040503050406030204" pitchFamily="18" charset="0"/>
                      </a:rPr>
                      <m:t>𝜌</m:t>
                    </m:r>
                    <m:d>
                      <m:dPr>
                        <m:ctrlPr>
                          <a:rPr lang="en-CA" sz="2000" i="1">
                            <a:solidFill>
                              <a:schemeClr val="tx2">
                                <a:alpha val="60000"/>
                              </a:schemeClr>
                            </a:solidFill>
                            <a:latin typeface="Cambria Math" panose="02040503050406030204" pitchFamily="18" charset="0"/>
                            <a:ea typeface="Cambria Math" panose="02040503050406030204" pitchFamily="18" charset="0"/>
                          </a:rPr>
                        </m:ctrlPr>
                      </m:dPr>
                      <m:e>
                        <m:sSub>
                          <m:sSubPr>
                            <m:ctrlPr>
                              <a:rPr lang="en-CA" sz="2000" i="1">
                                <a:solidFill>
                                  <a:schemeClr val="tx2">
                                    <a:alpha val="60000"/>
                                  </a:schemeClr>
                                </a:solidFill>
                                <a:latin typeface="Cambria Math" panose="02040503050406030204" pitchFamily="18" charset="0"/>
                                <a:ea typeface="Cambria Math" panose="02040503050406030204" pitchFamily="18" charset="0"/>
                              </a:rPr>
                            </m:ctrlPr>
                          </m:sSubPr>
                          <m:e>
                            <m:r>
                              <a:rPr lang="en-CA" sz="2000" i="1">
                                <a:solidFill>
                                  <a:schemeClr val="tx2">
                                    <a:alpha val="60000"/>
                                  </a:schemeClr>
                                </a:solidFill>
                                <a:latin typeface="Cambria Math" panose="02040503050406030204" pitchFamily="18" charset="0"/>
                                <a:ea typeface="Cambria Math" panose="02040503050406030204" pitchFamily="18" charset="0"/>
                              </a:rPr>
                              <m:t>𝑅</m:t>
                            </m:r>
                          </m:e>
                          <m:sub>
                            <m:r>
                              <a:rPr lang="en-CA" sz="2000" i="1">
                                <a:solidFill>
                                  <a:schemeClr val="tx2">
                                    <a:alpha val="60000"/>
                                  </a:schemeClr>
                                </a:solidFill>
                                <a:latin typeface="Cambria Math" panose="02040503050406030204" pitchFamily="18" charset="0"/>
                                <a:ea typeface="Cambria Math" panose="02040503050406030204" pitchFamily="18" charset="0"/>
                              </a:rPr>
                              <m:t>𝑔</m:t>
                            </m:r>
                          </m:sub>
                        </m:sSub>
                        <m:r>
                          <a:rPr lang="en-CA" sz="2000" i="1">
                            <a:solidFill>
                              <a:schemeClr val="tx2">
                                <a:alpha val="60000"/>
                              </a:schemeClr>
                            </a:solidFill>
                            <a:latin typeface="Cambria Math" panose="02040503050406030204" pitchFamily="18" charset="0"/>
                            <a:ea typeface="Cambria Math" panose="02040503050406030204" pitchFamily="18" charset="0"/>
                          </a:rPr>
                          <m:t>𝑥</m:t>
                        </m:r>
                      </m:e>
                    </m:d>
                    <m:r>
                      <a:rPr lang="en-CA" sz="2000" i="1">
                        <a:solidFill>
                          <a:schemeClr val="tx2">
                            <a:alpha val="60000"/>
                          </a:schemeClr>
                        </a:solidFill>
                        <a:latin typeface="Cambria Math" panose="02040503050406030204" pitchFamily="18" charset="0"/>
                        <a:ea typeface="Cambria Math" panose="02040503050406030204" pitchFamily="18" charset="0"/>
                      </a:rPr>
                      <m:t>=</m:t>
                    </m:r>
                    <m:r>
                      <a:rPr lang="en-CA" sz="2000" i="1">
                        <a:solidFill>
                          <a:schemeClr val="tx2">
                            <a:alpha val="60000"/>
                          </a:schemeClr>
                        </a:solidFill>
                        <a:latin typeface="Cambria Math" panose="02040503050406030204" pitchFamily="18" charset="0"/>
                        <a:ea typeface="Cambria Math" panose="02040503050406030204" pitchFamily="18" charset="0"/>
                      </a:rPr>
                      <m:t>𝜌</m:t>
                    </m:r>
                    <m:d>
                      <m:dPr>
                        <m:ctrlPr>
                          <a:rPr lang="en-CA" sz="2000" i="1">
                            <a:solidFill>
                              <a:schemeClr val="tx2">
                                <a:alpha val="60000"/>
                              </a:schemeClr>
                            </a:solidFill>
                            <a:latin typeface="Cambria Math" panose="02040503050406030204" pitchFamily="18" charset="0"/>
                            <a:ea typeface="Cambria Math" panose="02040503050406030204" pitchFamily="18" charset="0"/>
                          </a:rPr>
                        </m:ctrlPr>
                      </m:dPr>
                      <m:e>
                        <m:r>
                          <a:rPr lang="en-CA" sz="2000" i="1">
                            <a:solidFill>
                              <a:schemeClr val="tx2">
                                <a:alpha val="60000"/>
                              </a:schemeClr>
                            </a:solidFill>
                            <a:latin typeface="Cambria Math" panose="02040503050406030204" pitchFamily="18" charset="0"/>
                            <a:ea typeface="Cambria Math" panose="02040503050406030204" pitchFamily="18" charset="0"/>
                          </a:rPr>
                          <m:t>𝑥</m:t>
                        </m:r>
                      </m:e>
                    </m:d>
                  </m:oMath>
                </a14:m>
                <a:r>
                  <a:rPr lang="en-US" sz="2000" dirty="0"/>
                  <a:t>) and equivariant flow (</a:t>
                </a:r>
                <a14:m>
                  <m:oMath xmlns:m="http://schemas.openxmlformats.org/officeDocument/2006/math">
                    <m:r>
                      <a:rPr lang="en-CA" sz="2000" b="0" i="1" smtClean="0">
                        <a:latin typeface="Cambria Math" panose="02040503050406030204" pitchFamily="18" charset="0"/>
                      </a:rPr>
                      <m:t>𝑓</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𝑅𝑥</m:t>
                        </m:r>
                      </m:e>
                    </m:d>
                    <m:r>
                      <a:rPr lang="en-CA" sz="2000" b="0" i="1" smtClean="0">
                        <a:latin typeface="Cambria Math" panose="02040503050406030204" pitchFamily="18" charset="0"/>
                      </a:rPr>
                      <m:t>=</m:t>
                    </m:r>
                    <m:r>
                      <a:rPr lang="en-CA" sz="2000" b="0" i="1" smtClean="0">
                        <a:latin typeface="Cambria Math" panose="02040503050406030204" pitchFamily="18" charset="0"/>
                      </a:rPr>
                      <m:t>𝑅𝑓</m:t>
                    </m:r>
                    <m:r>
                      <a:rPr lang="en-CA" sz="2000" b="0" i="1" smtClean="0">
                        <a:latin typeface="Cambria Math" panose="02040503050406030204" pitchFamily="18" charset="0"/>
                      </a:rPr>
                      <m:t>(</m:t>
                    </m:r>
                    <m:r>
                      <a:rPr lang="en-CA" sz="2000" b="0" i="1" smtClean="0">
                        <a:latin typeface="Cambria Math" panose="02040503050406030204" pitchFamily="18" charset="0"/>
                      </a:rPr>
                      <m:t>𝑥</m:t>
                    </m:r>
                    <m:r>
                      <a:rPr lang="en-CA" sz="2000" b="0" i="1" smtClean="0">
                        <a:latin typeface="Cambria Math" panose="02040503050406030204" pitchFamily="18" charset="0"/>
                      </a:rPr>
                      <m:t>)</m:t>
                    </m:r>
                  </m:oMath>
                </a14:m>
                <a:r>
                  <a:rPr lang="en-US" sz="2000" dirty="0"/>
                  <a:t>) gives symmetric generator (</a:t>
                </a:r>
                <a14:m>
                  <m:oMath xmlns:m="http://schemas.openxmlformats.org/officeDocument/2006/math">
                    <m:sSub>
                      <m:sSubPr>
                        <m:ctrlPr>
                          <a:rPr lang="en-US" sz="200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𝑥</m:t>
                        </m:r>
                      </m:e>
                    </m:d>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r>
                      <a:rPr lang="en-CA" sz="2000" b="0" i="1" smtClean="0">
                        <a:latin typeface="Cambria Math" panose="02040503050406030204" pitchFamily="18" charset="0"/>
                      </a:rPr>
                      <m:t>(</m:t>
                    </m:r>
                    <m:r>
                      <a:rPr lang="en-CA" sz="2000" b="0" i="1" smtClean="0">
                        <a:latin typeface="Cambria Math" panose="02040503050406030204" pitchFamily="18" charset="0"/>
                      </a:rPr>
                      <m:t>𝑅𝑥</m:t>
                    </m:r>
                    <m:r>
                      <a:rPr lang="en-CA" sz="2000" b="0" i="1" smtClean="0">
                        <a:latin typeface="Cambria Math" panose="02040503050406030204" pitchFamily="18" charset="0"/>
                      </a:rPr>
                      <m:t>)</m:t>
                    </m:r>
                  </m:oMath>
                </a14:m>
                <a:r>
                  <a:rPr lang="en-US" sz="2000" dirty="0"/>
                  <a:t>)</a:t>
                </a:r>
              </a:p>
              <a:p>
                <a:r>
                  <a:rPr lang="en-US" sz="2000" dirty="0"/>
                  <a:t>CNFs define a dynamical system via a time dependent vector field (</a:t>
                </a:r>
                <a14:m>
                  <m:oMath xmlns:m="http://schemas.openxmlformats.org/officeDocument/2006/math">
                    <m:r>
                      <a:rPr lang="en-CA" sz="2000" b="0" i="1" smtClean="0">
                        <a:latin typeface="Cambria Math" panose="02040503050406030204" pitchFamily="18" charset="0"/>
                      </a:rPr>
                      <m:t>𝑣</m:t>
                    </m:r>
                    <m:r>
                      <a:rPr lang="en-CA" sz="2000" b="0" i="1" smtClean="0">
                        <a:latin typeface="Cambria Math" panose="02040503050406030204" pitchFamily="18" charset="0"/>
                      </a:rPr>
                      <m:t>: </m:t>
                    </m:r>
                    <m:sSup>
                      <m:sSupPr>
                        <m:ctrlPr>
                          <a:rPr lang="en-CA" sz="2000" b="0" i="1" smtClean="0">
                            <a:latin typeface="Cambria Math" panose="02040503050406030204" pitchFamily="18" charset="0"/>
                          </a:rPr>
                        </m:ctrlPr>
                      </m:sSupPr>
                      <m:e>
                        <m:r>
                          <a:rPr lang="en-CA" sz="2000" b="0" i="1" smtClean="0">
                            <a:latin typeface="Cambria Math" panose="02040503050406030204" pitchFamily="18" charset="0"/>
                          </a:rPr>
                          <m:t>𝑅</m:t>
                        </m:r>
                      </m:e>
                      <m:sup>
                        <m:r>
                          <a:rPr lang="en-CA" sz="2000" b="0" i="1" smtClean="0">
                            <a:latin typeface="Cambria Math" panose="02040503050406030204" pitchFamily="18" charset="0"/>
                          </a:rPr>
                          <m:t>𝑛</m:t>
                        </m:r>
                      </m:sup>
                    </m:sSup>
                    <m:r>
                      <a:rPr lang="en-CA" sz="2000" b="0" i="1" smtClean="0">
                        <a:latin typeface="Cambria Math" panose="02040503050406030204" pitchFamily="18" charset="0"/>
                        <a:ea typeface="Cambria Math" panose="02040503050406030204" pitchFamily="18" charset="0"/>
                      </a:rPr>
                      <m:t>×[0,∞)→</m:t>
                    </m:r>
                    <m:sSup>
                      <m:sSupPr>
                        <m:ctrlPr>
                          <a:rPr lang="en-CA" sz="2000" b="0" i="1" smtClean="0">
                            <a:latin typeface="Cambria Math" panose="02040503050406030204" pitchFamily="18" charset="0"/>
                            <a:ea typeface="Cambria Math" panose="02040503050406030204" pitchFamily="18" charset="0"/>
                          </a:rPr>
                        </m:ctrlPr>
                      </m:sSupPr>
                      <m:e>
                        <m:r>
                          <a:rPr lang="en-CA" sz="2000" b="0" i="1" smtClean="0">
                            <a:latin typeface="Cambria Math" panose="02040503050406030204" pitchFamily="18" charset="0"/>
                            <a:ea typeface="Cambria Math" panose="02040503050406030204" pitchFamily="18" charset="0"/>
                          </a:rPr>
                          <m:t>𝑅</m:t>
                        </m:r>
                      </m:e>
                      <m:sup>
                        <m:r>
                          <a:rPr lang="en-CA" sz="2000" b="0" i="1" smtClean="0">
                            <a:latin typeface="Cambria Math" panose="02040503050406030204" pitchFamily="18" charset="0"/>
                            <a:ea typeface="Cambria Math" panose="02040503050406030204" pitchFamily="18" charset="0"/>
                          </a:rPr>
                          <m:t>𝑛</m:t>
                        </m:r>
                      </m:sup>
                    </m:sSup>
                  </m:oMath>
                </a14:m>
                <a:r>
                  <a:rPr lang="en-US" sz="2400" dirty="0"/>
                  <a:t>)</a:t>
                </a:r>
              </a:p>
              <a:p>
                <a:r>
                  <a:rPr lang="en-US" sz="2000" dirty="0"/>
                  <a:t>If v is globally Lipschitz we can map each </a:t>
                </a:r>
                <a14:m>
                  <m:oMath xmlns:m="http://schemas.openxmlformats.org/officeDocument/2006/math">
                    <m:r>
                      <a:rPr lang="en-CA" sz="2000" b="0" i="1" smtClean="0">
                        <a:latin typeface="Cambria Math" panose="02040503050406030204" pitchFamily="18" charset="0"/>
                      </a:rPr>
                      <m:t>𝑧</m:t>
                    </m:r>
                    <m:r>
                      <a:rPr lang="en-CA" sz="2000" b="0" i="1" smtClean="0">
                        <a:latin typeface="Cambria Math" panose="02040503050406030204" pitchFamily="18" charset="0"/>
                        <a:ea typeface="Cambria Math" panose="02040503050406030204" pitchFamily="18" charset="0"/>
                      </a:rPr>
                      <m:t>∈</m:t>
                    </m:r>
                    <m:sSup>
                      <m:sSupPr>
                        <m:ctrlPr>
                          <a:rPr lang="en-CA" sz="2000" b="0" i="1" smtClean="0">
                            <a:latin typeface="Cambria Math" panose="02040503050406030204" pitchFamily="18" charset="0"/>
                            <a:ea typeface="Cambria Math" panose="02040503050406030204" pitchFamily="18" charset="0"/>
                          </a:rPr>
                        </m:ctrlPr>
                      </m:sSupPr>
                      <m:e>
                        <m:r>
                          <a:rPr lang="en-CA" sz="2000" b="0" i="1" smtClean="0">
                            <a:latin typeface="Cambria Math" panose="02040503050406030204" pitchFamily="18" charset="0"/>
                            <a:ea typeface="Cambria Math" panose="02040503050406030204" pitchFamily="18" charset="0"/>
                          </a:rPr>
                          <m:t>𝑅</m:t>
                        </m:r>
                      </m:e>
                      <m:sup>
                        <m:r>
                          <a:rPr lang="en-CA" sz="2000" b="0" i="1" smtClean="0">
                            <a:latin typeface="Cambria Math" panose="02040503050406030204" pitchFamily="18" charset="0"/>
                            <a:ea typeface="Cambria Math" panose="02040503050406030204" pitchFamily="18" charset="0"/>
                          </a:rPr>
                          <m:t>𝑛</m:t>
                        </m:r>
                      </m:sup>
                    </m:sSup>
                  </m:oMath>
                </a14:m>
                <a:r>
                  <a:rPr lang="en-US" sz="2000" dirty="0"/>
                  <a:t> onto the unique characteristic function </a:t>
                </a:r>
                <a14:m>
                  <m:oMath xmlns:m="http://schemas.openxmlformats.org/officeDocument/2006/math">
                    <m:sSub>
                      <m:sSubPr>
                        <m:ctrlPr>
                          <a:rPr lang="en-US" sz="200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𝑣</m:t>
                        </m:r>
                        <m:r>
                          <a:rPr lang="en-CA" sz="2000" b="0" i="1" smtClean="0">
                            <a:latin typeface="Cambria Math" panose="02040503050406030204" pitchFamily="18" charset="0"/>
                          </a:rPr>
                          <m:t>,</m:t>
                        </m:r>
                        <m:r>
                          <a:rPr lang="en-CA" sz="2000" b="0" i="1" smtClean="0">
                            <a:latin typeface="Cambria Math" panose="02040503050406030204" pitchFamily="18" charset="0"/>
                          </a:rPr>
                          <m:t>𝑧</m:t>
                        </m:r>
                      </m:sub>
                    </m:sSub>
                    <m:r>
                      <a:rPr lang="en-CA" sz="2000" b="0" i="1" smtClean="0">
                        <a:latin typeface="Cambria Math" panose="02040503050406030204" pitchFamily="18" charset="0"/>
                      </a:rPr>
                      <m:t>:[0,</m:t>
                    </m:r>
                    <m:r>
                      <a:rPr lang="en-CA" sz="2000" b="0" i="1" smtClean="0">
                        <a:latin typeface="Cambria Math" panose="02040503050406030204" pitchFamily="18" charset="0"/>
                        <a:ea typeface="Cambria Math" panose="02040503050406030204" pitchFamily="18" charset="0"/>
                      </a:rPr>
                      <m:t>∞)→</m:t>
                    </m:r>
                    <m:sSup>
                      <m:sSupPr>
                        <m:ctrlPr>
                          <a:rPr lang="en-CA" sz="2000" b="0" i="1" smtClean="0">
                            <a:latin typeface="Cambria Math" panose="02040503050406030204" pitchFamily="18" charset="0"/>
                            <a:ea typeface="Cambria Math" panose="02040503050406030204" pitchFamily="18" charset="0"/>
                          </a:rPr>
                        </m:ctrlPr>
                      </m:sSupPr>
                      <m:e>
                        <m:r>
                          <a:rPr lang="en-CA" sz="2000" b="0" i="1" smtClean="0">
                            <a:latin typeface="Cambria Math" panose="02040503050406030204" pitchFamily="18" charset="0"/>
                            <a:ea typeface="Cambria Math" panose="02040503050406030204" pitchFamily="18" charset="0"/>
                          </a:rPr>
                          <m:t>𝑅</m:t>
                        </m:r>
                      </m:e>
                      <m:sup>
                        <m:r>
                          <a:rPr lang="en-CA" sz="2000" b="0" i="1" smtClean="0">
                            <a:latin typeface="Cambria Math" panose="02040503050406030204" pitchFamily="18" charset="0"/>
                            <a:ea typeface="Cambria Math" panose="02040503050406030204" pitchFamily="18" charset="0"/>
                          </a:rPr>
                          <m:t>𝑛</m:t>
                        </m:r>
                      </m:sup>
                    </m:sSup>
                  </m:oMath>
                </a14:m>
                <a:r>
                  <a:rPr lang="en-US" sz="2000" dirty="0"/>
                  <a:t> which solves the Cauchy problem</a:t>
                </a:r>
              </a:p>
              <a:p>
                <a:pPr lvl="1"/>
                <a14:m>
                  <m:oMath xmlns:m="http://schemas.openxmlformats.org/officeDocument/2006/math">
                    <m:f>
                      <m:fPr>
                        <m:ctrlPr>
                          <a:rPr lang="en-US" i="1" smtClean="0">
                            <a:latin typeface="Cambria Math" panose="02040503050406030204" pitchFamily="18" charset="0"/>
                          </a:rPr>
                        </m:ctrlPr>
                      </m:fPr>
                      <m:num>
                        <m:r>
                          <a:rPr lang="en-CA" b="0" i="1" smtClean="0">
                            <a:latin typeface="Cambria Math" panose="02040503050406030204" pitchFamily="18" charset="0"/>
                          </a:rPr>
                          <m:t>𝑑𝑥</m:t>
                        </m:r>
                        <m:r>
                          <a:rPr lang="en-CA" b="0" i="1" smtClean="0">
                            <a:latin typeface="Cambria Math" panose="02040503050406030204" pitchFamily="18" charset="0"/>
                          </a:rPr>
                          <m:t>(</m:t>
                        </m:r>
                        <m:r>
                          <a:rPr lang="en-CA" b="0" i="1" smtClean="0">
                            <a:latin typeface="Cambria Math" panose="02040503050406030204" pitchFamily="18" charset="0"/>
                          </a:rPr>
                          <m:t>𝑡</m:t>
                        </m:r>
                        <m:r>
                          <a:rPr lang="en-CA" b="0" i="1" smtClean="0">
                            <a:latin typeface="Cambria Math" panose="02040503050406030204" pitchFamily="18" charset="0"/>
                          </a:rPr>
                          <m:t>)</m:t>
                        </m:r>
                      </m:num>
                      <m:den>
                        <m:r>
                          <a:rPr lang="en-CA" b="0" i="1" smtClean="0">
                            <a:latin typeface="Cambria Math" panose="02040503050406030204" pitchFamily="18" charset="0"/>
                          </a:rPr>
                          <m:t>𝑑𝑡</m:t>
                        </m:r>
                      </m:den>
                    </m:f>
                    <m:r>
                      <a:rPr lang="en-CA" b="0" i="1" smtClean="0">
                        <a:latin typeface="Cambria Math" panose="02040503050406030204" pitchFamily="18" charset="0"/>
                      </a:rPr>
                      <m:t>=</m:t>
                    </m:r>
                    <m:r>
                      <a:rPr lang="en-CA" b="0" i="1" smtClean="0">
                        <a:latin typeface="Cambria Math" panose="02040503050406030204" pitchFamily="18" charset="0"/>
                      </a:rPr>
                      <m:t>𝑣</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𝑧</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r>
                          <a:rPr lang="en-CA" b="0" i="1" smtClean="0">
                            <a:latin typeface="Cambria Math" panose="02040503050406030204" pitchFamily="18" charset="0"/>
                          </a:rPr>
                          <m:t>𝑡</m:t>
                        </m:r>
                      </m:e>
                    </m:d>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𝑧</m:t>
                        </m:r>
                      </m:sub>
                    </m:sSub>
                    <m:r>
                      <a:rPr lang="en-CA" b="0" i="1" smtClean="0">
                        <a:latin typeface="Cambria Math" panose="02040503050406030204" pitchFamily="18" charset="0"/>
                      </a:rPr>
                      <m:t>(0</m:t>
                    </m:r>
                  </m:oMath>
                </a14:m>
                <a:r>
                  <a:rPr lang="en-CA" dirty="0"/>
                  <a:t>)=z</a:t>
                </a:r>
                <a:endParaRPr lang="en-US" dirty="0"/>
              </a:p>
              <a:p>
                <a:r>
                  <a:rPr lang="en-US" sz="2200" dirty="0"/>
                  <a:t>This allows us to define a bijection </a:t>
                </a:r>
                <a14:m>
                  <m:oMath xmlns:m="http://schemas.openxmlformats.org/officeDocument/2006/math">
                    <m:sSub>
                      <m:sSubPr>
                        <m:ctrlPr>
                          <a:rPr lang="en-US" sz="2200" i="1" smtClean="0">
                            <a:latin typeface="Cambria Math" panose="02040503050406030204" pitchFamily="18" charset="0"/>
                          </a:rPr>
                        </m:ctrlPr>
                      </m:sSubPr>
                      <m:e>
                        <m:r>
                          <a:rPr lang="en-CA" sz="2200" b="0" i="1" smtClean="0">
                            <a:latin typeface="Cambria Math" panose="02040503050406030204" pitchFamily="18" charset="0"/>
                          </a:rPr>
                          <m:t>𝐹</m:t>
                        </m:r>
                      </m:e>
                      <m:sub>
                        <m:r>
                          <a:rPr lang="en-CA" sz="2200" b="0" i="1" smtClean="0">
                            <a:latin typeface="Cambria Math" panose="02040503050406030204" pitchFamily="18" charset="0"/>
                          </a:rPr>
                          <m:t>𝑣</m:t>
                        </m:r>
                        <m:r>
                          <a:rPr lang="en-CA" sz="2200" b="0" i="1" smtClean="0">
                            <a:latin typeface="Cambria Math" panose="02040503050406030204" pitchFamily="18" charset="0"/>
                          </a:rPr>
                          <m:t>,</m:t>
                        </m:r>
                        <m:r>
                          <a:rPr lang="en-CA" sz="2200" b="0" i="1" smtClean="0">
                            <a:latin typeface="Cambria Math" panose="02040503050406030204" pitchFamily="18" charset="0"/>
                          </a:rPr>
                          <m:t>𝑡</m:t>
                        </m:r>
                      </m:sub>
                    </m:sSub>
                    <m:r>
                      <a:rPr lang="en-CA" sz="2200" b="0" i="1" smtClean="0">
                        <a:latin typeface="Cambria Math" panose="02040503050406030204" pitchFamily="18" charset="0"/>
                      </a:rPr>
                      <m:t>: </m:t>
                    </m:r>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𝑅</m:t>
                        </m:r>
                      </m:e>
                      <m:sup>
                        <m:r>
                          <a:rPr lang="en-CA" sz="2200" b="0" i="1" smtClean="0">
                            <a:latin typeface="Cambria Math" panose="02040503050406030204" pitchFamily="18" charset="0"/>
                          </a:rPr>
                          <m:t>𝑛</m:t>
                        </m:r>
                      </m:sup>
                    </m:sSup>
                    <m:r>
                      <a:rPr lang="en-CA" sz="2200" b="0" i="1" smtClean="0">
                        <a:latin typeface="Cambria Math" panose="02040503050406030204" pitchFamily="18" charset="0"/>
                        <a:ea typeface="Cambria Math" panose="02040503050406030204" pitchFamily="18" charset="0"/>
                      </a:rPr>
                      <m:t>→</m:t>
                    </m:r>
                    <m:sSup>
                      <m:sSupPr>
                        <m:ctrlPr>
                          <a:rPr lang="en-CA" sz="2200" b="0" i="1" smtClean="0">
                            <a:latin typeface="Cambria Math" panose="02040503050406030204" pitchFamily="18" charset="0"/>
                            <a:ea typeface="Cambria Math" panose="02040503050406030204" pitchFamily="18" charset="0"/>
                          </a:rPr>
                        </m:ctrlPr>
                      </m:sSupPr>
                      <m:e>
                        <m:r>
                          <a:rPr lang="en-CA" sz="2200" b="0" i="1" smtClean="0">
                            <a:latin typeface="Cambria Math" panose="02040503050406030204" pitchFamily="18" charset="0"/>
                            <a:ea typeface="Cambria Math" panose="02040503050406030204" pitchFamily="18" charset="0"/>
                          </a:rPr>
                          <m:t>𝑅</m:t>
                        </m:r>
                      </m:e>
                      <m:sup>
                        <m:r>
                          <a:rPr lang="en-CA" sz="2200" b="0" i="1" smtClean="0">
                            <a:latin typeface="Cambria Math" panose="02040503050406030204" pitchFamily="18" charset="0"/>
                            <a:ea typeface="Cambria Math" panose="02040503050406030204" pitchFamily="18" charset="0"/>
                          </a:rPr>
                          <m:t>𝑛</m:t>
                        </m:r>
                      </m:sup>
                    </m:sSup>
                  </m:oMath>
                </a14:m>
                <a:r>
                  <a:rPr lang="en-US" sz="2200" dirty="0"/>
                  <a:t> for each </a:t>
                </a:r>
                <a14:m>
                  <m:oMath xmlns:m="http://schemas.openxmlformats.org/officeDocument/2006/math">
                    <m:r>
                      <a:rPr lang="en-CA" sz="2200" b="0" i="1" smtClean="0">
                        <a:latin typeface="Cambria Math" panose="02040503050406030204" pitchFamily="18" charset="0"/>
                      </a:rPr>
                      <m:t>𝑇</m:t>
                    </m:r>
                    <m:r>
                      <a:rPr lang="en-CA" sz="2200" b="0" i="1" smtClean="0">
                        <a:latin typeface="Cambria Math" panose="02040503050406030204" pitchFamily="18" charset="0"/>
                        <a:ea typeface="Cambria Math" panose="02040503050406030204" pitchFamily="18" charset="0"/>
                      </a:rPr>
                      <m:t>∈[0,∞)</m:t>
                    </m:r>
                  </m:oMath>
                </a14:m>
                <a:r>
                  <a:rPr lang="en-US" sz="2200" dirty="0"/>
                  <a:t> by setting</a:t>
                </a:r>
              </a:p>
              <a:p>
                <a:pPr lvl="1"/>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𝑇</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𝑧</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𝑧</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0</m:t>
                        </m:r>
                      </m:e>
                    </m:d>
                    <m:r>
                      <a:rPr lang="en-CA" b="0" i="1" smtClean="0">
                        <a:latin typeface="Cambria Math" panose="02040503050406030204" pitchFamily="18" charset="0"/>
                      </a:rPr>
                      <m:t>+</m:t>
                    </m:r>
                    <m:nary>
                      <m:naryPr>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0</m:t>
                        </m:r>
                      </m:sub>
                      <m:sup>
                        <m:r>
                          <a:rPr lang="en-CA" b="0" i="1" smtClean="0">
                            <a:latin typeface="Cambria Math" panose="02040503050406030204" pitchFamily="18" charset="0"/>
                          </a:rPr>
                          <m:t>𝑇</m:t>
                        </m:r>
                      </m:sup>
                      <m:e>
                        <m:r>
                          <a:rPr lang="en-CA" b="0" i="1" smtClean="0">
                            <a:latin typeface="Cambria Math" panose="02040503050406030204" pitchFamily="18" charset="0"/>
                          </a:rPr>
                          <m:t>𝑑𝑡</m:t>
                        </m:r>
                        <m:r>
                          <a:rPr lang="en-CA" b="0" i="1" smtClean="0">
                            <a:latin typeface="Cambria Math" panose="02040503050406030204" pitchFamily="18" charset="0"/>
                          </a:rPr>
                          <m:t> </m:t>
                        </m:r>
                        <m:r>
                          <a:rPr lang="en-CA" b="0" i="1" smtClean="0">
                            <a:latin typeface="Cambria Math" panose="02040503050406030204" pitchFamily="18" charset="0"/>
                          </a:rPr>
                          <m:t>𝑣</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𝑧</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r>
                          <a:rPr lang="en-CA" b="0" i="1" smtClean="0">
                            <a:latin typeface="Cambria Math" panose="02040503050406030204" pitchFamily="18" charset="0"/>
                          </a:rPr>
                          <m:t>𝑡</m:t>
                        </m:r>
                        <m:r>
                          <a:rPr lang="en-CA" b="0" i="1" smtClean="0">
                            <a:latin typeface="Cambria Math" panose="02040503050406030204" pitchFamily="18" charset="0"/>
                          </a:rPr>
                          <m:t>)</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D1C1365-654B-E5A5-15FC-841DB54229D6}"/>
                  </a:ext>
                </a:extLst>
              </p:cNvPr>
              <p:cNvSpPr>
                <a:spLocks noGrp="1" noRot="1" noChangeAspect="1" noMove="1" noResize="1" noEditPoints="1" noAdjustHandles="1" noChangeArrowheads="1" noChangeShapeType="1" noTextEdit="1"/>
              </p:cNvSpPr>
              <p:nvPr>
                <p:ph idx="1"/>
              </p:nvPr>
            </p:nvSpPr>
            <p:spPr>
              <a:xfrm>
                <a:off x="734961" y="1603469"/>
                <a:ext cx="10702788" cy="4378877"/>
              </a:xfrm>
              <a:blipFill>
                <a:blip r:embed="rId3"/>
                <a:stretch>
                  <a:fillRect r="-712" b="-13913"/>
                </a:stretch>
              </a:blipFill>
            </p:spPr>
            <p:txBody>
              <a:bodyPr/>
              <a:lstStyle/>
              <a:p>
                <a:r>
                  <a:rPr lang="en-US">
                    <a:noFill/>
                  </a:rPr>
                  <a:t> </a:t>
                </a:r>
              </a:p>
            </p:txBody>
          </p:sp>
        </mc:Fallback>
      </mc:AlternateContent>
    </p:spTree>
    <p:extLst>
      <p:ext uri="{BB962C8B-B14F-4D97-AF65-F5344CB8AC3E}">
        <p14:creationId xmlns:p14="http://schemas.microsoft.com/office/powerpoint/2010/main" val="261006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89B8-6061-4296-0C38-981F5AB449CD}"/>
              </a:ext>
            </a:extLst>
          </p:cNvPr>
          <p:cNvSpPr>
            <a:spLocks noGrp="1"/>
          </p:cNvSpPr>
          <p:nvPr>
            <p:ph type="title"/>
          </p:nvPr>
        </p:nvSpPr>
        <p:spPr>
          <a:xfrm>
            <a:off x="483519" y="493946"/>
            <a:ext cx="9822854" cy="1134386"/>
          </a:xfrm>
        </p:spPr>
        <p:txBody>
          <a:bodyPr/>
          <a:lstStyle/>
          <a:p>
            <a:r>
              <a:rPr lang="en-US" dirty="0"/>
              <a:t>Constructing Equivariant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97BB82-6A8B-1233-6334-8CEA70929531}"/>
                  </a:ext>
                </a:extLst>
              </p:cNvPr>
              <p:cNvSpPr>
                <a:spLocks noGrp="1"/>
              </p:cNvSpPr>
              <p:nvPr>
                <p:ph idx="1"/>
              </p:nvPr>
            </p:nvSpPr>
            <p:spPr>
              <a:xfrm>
                <a:off x="699737" y="1873247"/>
                <a:ext cx="7232956" cy="4310577"/>
              </a:xfrm>
            </p:spPr>
            <p:txBody>
              <a:bodyPr>
                <a:normAutofit/>
              </a:bodyPr>
              <a:lstStyle/>
              <a:p>
                <a:r>
                  <a:rPr lang="en-US" sz="2400" dirty="0"/>
                  <a:t>Neural ODEs+ equivariant vector field (</a:t>
                </a:r>
                <a14:m>
                  <m:oMath xmlns:m="http://schemas.openxmlformats.org/officeDocument/2006/math">
                    <m:r>
                      <a:rPr lang="en-CA" sz="2400" b="0" i="1" smtClean="0">
                        <a:latin typeface="Cambria Math" panose="02040503050406030204" pitchFamily="18" charset="0"/>
                      </a:rPr>
                      <m:t>𝑣</m:t>
                    </m:r>
                    <m:r>
                      <a:rPr lang="en-CA" sz="2400" b="0" i="1" smtClean="0">
                        <a:latin typeface="Cambria Math" panose="02040503050406030204" pitchFamily="18" charset="0"/>
                      </a:rPr>
                      <m:t>: </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𝑅</m:t>
                        </m:r>
                      </m:e>
                      <m:sup>
                        <m:r>
                          <a:rPr lang="en-CA" sz="2400" b="0" i="1" smtClean="0">
                            <a:latin typeface="Cambria Math" panose="02040503050406030204" pitchFamily="18" charset="0"/>
                          </a:rPr>
                          <m:t>𝑛</m:t>
                        </m:r>
                      </m:sup>
                    </m:sSup>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𝑅</m:t>
                        </m:r>
                      </m:e>
                      <m:sup>
                        <m:r>
                          <a:rPr lang="en-CA" sz="2400" b="0" i="1" smtClean="0">
                            <a:latin typeface="Cambria Math" panose="02040503050406030204" pitchFamily="18" charset="0"/>
                            <a:ea typeface="Cambria Math" panose="02040503050406030204" pitchFamily="18" charset="0"/>
                          </a:rPr>
                          <m:t>𝑛</m:t>
                        </m:r>
                      </m:sup>
                    </m:sSup>
                    <m:r>
                      <a:rPr lang="en-CA" sz="2400" b="0" i="1" smtClean="0">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𝑣</m:t>
                    </m:r>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𝑅𝑥</m:t>
                        </m:r>
                      </m:e>
                    </m:d>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𝑅𝑣</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a14:m>
                <a:r>
                  <a:rPr lang="en-US" sz="2400" dirty="0"/>
                  <a:t>)</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Equivariant flow.</a:t>
                </a:r>
              </a:p>
              <a:p>
                <a:r>
                  <a:rPr lang="en-US" sz="2800" dirty="0"/>
                  <a:t> </a:t>
                </a:r>
                <a:r>
                  <a:rPr lang="en-US" sz="2400" dirty="0"/>
                  <a:t>Given a density </a:t>
                </a:r>
                <a14:m>
                  <m:oMath xmlns:m="http://schemas.openxmlformats.org/officeDocument/2006/math">
                    <m:r>
                      <a:rPr lang="en-US" sz="2400" i="1" smtClean="0">
                        <a:latin typeface="Cambria Math" panose="02040503050406030204" pitchFamily="18" charset="0"/>
                        <a:ea typeface="Cambria Math" panose="02040503050406030204" pitchFamily="18" charset="0"/>
                      </a:rPr>
                      <m:t>𝜌</m:t>
                    </m:r>
                  </m:oMath>
                </a14:m>
                <a:r>
                  <a:rPr lang="en-CA" sz="2400" b="0" dirty="0">
                    <a:latin typeface="Cambria Math" panose="02040503050406030204" pitchFamily="18" charset="0"/>
                  </a:rPr>
                  <a:t> on </a:t>
                </a:r>
                <a14:m>
                  <m:oMath xmlns:m="http://schemas.openxmlformats.org/officeDocument/2006/math">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𝑅</m:t>
                        </m:r>
                      </m:e>
                      <m:sup>
                        <m:r>
                          <a:rPr lang="en-CA" sz="2400" b="0" i="1" smtClean="0">
                            <a:latin typeface="Cambria Math" panose="02040503050406030204" pitchFamily="18" charset="0"/>
                          </a:rPr>
                          <m:t>𝑛</m:t>
                        </m:r>
                      </m:sup>
                    </m:sSup>
                  </m:oMath>
                </a14:m>
                <a:r>
                  <a:rPr lang="en-CA" sz="2400" b="0" dirty="0">
                    <a:latin typeface="Cambria Math" panose="02040503050406030204" pitchFamily="18" charset="0"/>
                  </a:rPr>
                  <a:t> each T defines a push-forward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𝜌</m:t>
                        </m:r>
                      </m:e>
                      <m: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𝐹</m:t>
                            </m:r>
                          </m:e>
                          <m:sub>
                            <m:r>
                              <a:rPr lang="en-CA" sz="2400" b="0" i="1" smtClean="0">
                                <a:latin typeface="Cambria Math" panose="02040503050406030204" pitchFamily="18" charset="0"/>
                              </a:rPr>
                              <m:t>𝑣</m:t>
                            </m:r>
                            <m:r>
                              <a:rPr lang="en-CA" sz="2400" b="0" i="1" smtClean="0">
                                <a:latin typeface="Cambria Math" panose="02040503050406030204" pitchFamily="18" charset="0"/>
                              </a:rPr>
                              <m:t>,</m:t>
                            </m:r>
                            <m:r>
                              <a:rPr lang="en-CA" sz="2400" b="0" i="1" smtClean="0">
                                <a:latin typeface="Cambria Math" panose="02040503050406030204" pitchFamily="18" charset="0"/>
                              </a:rPr>
                              <m:t>𝑇</m:t>
                            </m:r>
                          </m:sub>
                        </m:sSub>
                      </m:sub>
                    </m:sSub>
                  </m:oMath>
                </a14:m>
                <a:r>
                  <a:rPr lang="en-CA" sz="2400" b="0" dirty="0">
                    <a:latin typeface="Cambria Math" panose="02040503050406030204" pitchFamily="18" charset="0"/>
                  </a:rPr>
                  <a:t> along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𝐹</m:t>
                        </m:r>
                      </m:e>
                      <m:sub>
                        <m:r>
                          <a:rPr lang="en-CA" sz="2400" b="0" i="1" smtClean="0">
                            <a:latin typeface="Cambria Math" panose="02040503050406030204" pitchFamily="18" charset="0"/>
                          </a:rPr>
                          <m:t>𝑣</m:t>
                        </m:r>
                        <m:r>
                          <a:rPr lang="en-CA" sz="2400" b="0" i="1" smtClean="0">
                            <a:latin typeface="Cambria Math" panose="02040503050406030204" pitchFamily="18" charset="0"/>
                          </a:rPr>
                          <m:t>,</m:t>
                        </m:r>
                        <m:r>
                          <a:rPr lang="en-CA" sz="2400" b="0" i="1" smtClean="0">
                            <a:latin typeface="Cambria Math" panose="02040503050406030204" pitchFamily="18" charset="0"/>
                          </a:rPr>
                          <m:t>𝑇</m:t>
                        </m:r>
                      </m:sub>
                    </m:sSub>
                  </m:oMath>
                </a14:m>
                <a:r>
                  <a:rPr lang="en-CA" sz="2400" b="0" dirty="0">
                    <a:latin typeface="Cambria Math" panose="02040503050406030204" pitchFamily="18" charset="0"/>
                  </a:rPr>
                  <a:t> which satisfies</a:t>
                </a:r>
              </a:p>
              <a:p>
                <a:pPr lvl="1"/>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𝑙𝑜𝑔</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𝜌</m:t>
                            </m:r>
                          </m:e>
                          <m:sub>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𝐹</m:t>
                                </m:r>
                              </m:e>
                              <m:sub>
                                <m:r>
                                  <a:rPr lang="en-CA" b="0" i="1" smtClean="0">
                                    <a:latin typeface="Cambria Math" panose="02040503050406030204" pitchFamily="18" charset="0"/>
                                    <a:ea typeface="Cambria Math" panose="02040503050406030204" pitchFamily="18" charset="0"/>
                                  </a:rPr>
                                  <m:t>𝑣</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sub>
                            </m:sSub>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𝑣</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𝑧</m:t>
                            </m:r>
                          </m:sub>
                        </m:sSub>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𝑡</m:t>
                            </m:r>
                          </m:e>
                        </m:d>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𝑡</m:t>
                        </m:r>
                      </m:den>
                    </m:f>
                    <m:r>
                      <a:rPr lang="en-CA" b="0" i="1" smtClean="0">
                        <a:latin typeface="Cambria Math" panose="02040503050406030204" pitchFamily="18" charset="0"/>
                      </a:rPr>
                      <m:t>=−</m:t>
                    </m:r>
                    <m:r>
                      <a:rPr lang="en-CA" b="0" i="1" smtClean="0">
                        <a:latin typeface="Cambria Math" panose="02040503050406030204" pitchFamily="18" charset="0"/>
                      </a:rPr>
                      <m:t>𝑑𝑖𝑣</m:t>
                    </m:r>
                    <m:r>
                      <a:rPr lang="en-CA" b="0" i="1" smtClean="0">
                        <a:latin typeface="Cambria Math" panose="02040503050406030204" pitchFamily="18" charset="0"/>
                      </a:rPr>
                      <m:t> </m:t>
                    </m:r>
                    <m:r>
                      <a:rPr lang="en-CA" b="0" i="1" smtClean="0">
                        <a:latin typeface="Cambria Math" panose="02040503050406030204" pitchFamily="18" charset="0"/>
                      </a:rPr>
                      <m:t>𝑣</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𝑧</m:t>
                        </m:r>
                      </m:sub>
                    </m:sSub>
                    <m:r>
                      <a:rPr lang="en-CA" b="0" i="1" smtClean="0">
                        <a:latin typeface="Cambria Math" panose="02040503050406030204" pitchFamily="18" charset="0"/>
                      </a:rPr>
                      <m:t>(</m:t>
                    </m:r>
                    <m:r>
                      <a:rPr lang="en-CA" b="0" i="1" smtClean="0">
                        <a:latin typeface="Cambria Math" panose="02040503050406030204" pitchFamily="18" charset="0"/>
                      </a:rPr>
                      <m:t>𝑡</m:t>
                    </m:r>
                    <m:r>
                      <a:rPr lang="en-CA" b="0" i="1" smtClean="0">
                        <a:latin typeface="Cambria Math" panose="02040503050406030204" pitchFamily="18" charset="0"/>
                      </a:rPr>
                      <m:t>))</m:t>
                    </m:r>
                  </m:oMath>
                </a14:m>
                <a:endParaRPr lang="en-US" sz="2400" dirty="0"/>
              </a:p>
              <a:p>
                <a:r>
                  <a:rPr lang="en-US" sz="2400" dirty="0"/>
                  <a:t>Total density change</a:t>
                </a:r>
              </a:p>
              <a:p>
                <a:pPr lvl="1"/>
                <a14:m>
                  <m:oMath xmlns:m="http://schemas.openxmlformats.org/officeDocument/2006/math">
                    <m:r>
                      <a:rPr lang="en-CA" sz="2000" b="0" i="1" smtClean="0">
                        <a:latin typeface="Cambria Math" panose="02040503050406030204" pitchFamily="18" charset="0"/>
                      </a:rPr>
                      <m:t>𝑙𝑜𝑔</m:t>
                    </m:r>
                    <m:f>
                      <m:fPr>
                        <m:ctrlPr>
                          <a:rPr lang="en-CA" sz="2000" b="0" i="1" smtClean="0">
                            <a:latin typeface="Cambria Math" panose="02040503050406030204" pitchFamily="18" charset="0"/>
                          </a:rPr>
                        </m:ctrlPr>
                      </m:fPr>
                      <m:num>
                        <m:sSub>
                          <m:sSubPr>
                            <m:ctrlPr>
                              <a:rPr lang="en-CA" sz="2000" i="1">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𝜌</m:t>
                            </m:r>
                          </m:e>
                          <m:sub>
                            <m:sSub>
                              <m:sSubPr>
                                <m:ctrlPr>
                                  <a:rPr lang="en-CA" sz="2000" i="1">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𝐹</m:t>
                                </m:r>
                              </m:e>
                              <m:sub>
                                <m:r>
                                  <a:rPr lang="en-CA" sz="2000" i="1">
                                    <a:latin typeface="Cambria Math" panose="02040503050406030204" pitchFamily="18" charset="0"/>
                                    <a:ea typeface="Cambria Math" panose="02040503050406030204" pitchFamily="18" charset="0"/>
                                  </a:rPr>
                                  <m:t>𝑣</m:t>
                                </m:r>
                                <m:r>
                                  <a:rPr lang="en-CA" sz="2000" i="1">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𝑇</m:t>
                                </m:r>
                              </m:sub>
                            </m:sSub>
                          </m:sub>
                        </m:sSub>
                        <m:r>
                          <a:rPr lang="en-CA" sz="2000" i="1">
                            <a:latin typeface="Cambria Math" panose="02040503050406030204" pitchFamily="18" charset="0"/>
                            <a:ea typeface="Cambria Math" panose="02040503050406030204" pitchFamily="18" charset="0"/>
                          </a:rPr>
                          <m:t>(</m:t>
                        </m:r>
                        <m:sSub>
                          <m:sSubPr>
                            <m:ctrlPr>
                              <a:rPr lang="en-CA" sz="2000" i="1">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𝑥</m:t>
                            </m:r>
                          </m:e>
                          <m:sub>
                            <m:r>
                              <a:rPr lang="en-CA" sz="2000" i="1">
                                <a:latin typeface="Cambria Math" panose="02040503050406030204" pitchFamily="18" charset="0"/>
                                <a:ea typeface="Cambria Math" panose="02040503050406030204" pitchFamily="18" charset="0"/>
                              </a:rPr>
                              <m:t>𝑣</m:t>
                            </m:r>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𝑧</m:t>
                            </m:r>
                          </m:sub>
                        </m:sSub>
                        <m:d>
                          <m:dPr>
                            <m:ctrlPr>
                              <a:rPr lang="en-CA" sz="2000" i="1">
                                <a:latin typeface="Cambria Math" panose="02040503050406030204" pitchFamily="18" charset="0"/>
                                <a:ea typeface="Cambria Math" panose="02040503050406030204" pitchFamily="18" charset="0"/>
                              </a:rPr>
                            </m:ctrlPr>
                          </m:dPr>
                          <m:e>
                            <m:r>
                              <a:rPr lang="en-CA" sz="2000" b="0" i="1" smtClean="0">
                                <a:latin typeface="Cambria Math" panose="02040503050406030204" pitchFamily="18" charset="0"/>
                                <a:ea typeface="Cambria Math" panose="02040503050406030204" pitchFamily="18" charset="0"/>
                              </a:rPr>
                              <m:t>𝑇</m:t>
                            </m:r>
                          </m:e>
                        </m:d>
                        <m:r>
                          <a:rPr lang="en-CA" sz="2000" i="1">
                            <a:latin typeface="Cambria Math" panose="02040503050406030204" pitchFamily="18" charset="0"/>
                            <a:ea typeface="Cambria Math" panose="02040503050406030204" pitchFamily="18" charset="0"/>
                          </a:rPr>
                          <m:t>)</m:t>
                        </m:r>
                      </m:num>
                      <m:den>
                        <m:r>
                          <a:rPr lang="en-CA" sz="2000" b="0" i="1" smtClean="0">
                            <a:latin typeface="Cambria Math" panose="02040503050406030204" pitchFamily="18" charset="0"/>
                            <a:ea typeface="Cambria Math" panose="02040503050406030204" pitchFamily="18" charset="0"/>
                          </a:rPr>
                          <m:t>𝜌</m:t>
                        </m:r>
                        <m:r>
                          <a:rPr lang="en-CA" sz="2000" b="0" i="1" smtClean="0">
                            <a:latin typeface="Cambria Math" panose="02040503050406030204" pitchFamily="18" charset="0"/>
                            <a:ea typeface="Cambria Math" panose="02040503050406030204" pitchFamily="18" charset="0"/>
                          </a:rPr>
                          <m:t>(</m:t>
                        </m:r>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𝑥</m:t>
                            </m:r>
                          </m:e>
                          <m:sub>
                            <m:r>
                              <a:rPr lang="en-CA" sz="2000" b="0" i="1" smtClean="0">
                                <a:latin typeface="Cambria Math" panose="02040503050406030204" pitchFamily="18" charset="0"/>
                                <a:ea typeface="Cambria Math" panose="02040503050406030204" pitchFamily="18" charset="0"/>
                              </a:rPr>
                              <m:t>𝑣</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𝑧</m:t>
                            </m:r>
                          </m:sub>
                        </m:sSub>
                        <m:d>
                          <m:dPr>
                            <m:ctrlPr>
                              <a:rPr lang="en-CA" sz="2000" b="0" i="1" smtClean="0">
                                <a:latin typeface="Cambria Math" panose="02040503050406030204" pitchFamily="18" charset="0"/>
                                <a:ea typeface="Cambria Math" panose="02040503050406030204" pitchFamily="18" charset="0"/>
                              </a:rPr>
                            </m:ctrlPr>
                          </m:dPr>
                          <m:e>
                            <m:r>
                              <a:rPr lang="en-CA" sz="2000" b="0" i="1" smtClean="0">
                                <a:latin typeface="Cambria Math" panose="02040503050406030204" pitchFamily="18" charset="0"/>
                                <a:ea typeface="Cambria Math" panose="02040503050406030204" pitchFamily="18" charset="0"/>
                              </a:rPr>
                              <m:t>0</m:t>
                            </m:r>
                          </m:e>
                        </m:d>
                        <m:r>
                          <a:rPr lang="en-CA" sz="2000" b="0" i="1" smtClean="0">
                            <a:latin typeface="Cambria Math" panose="02040503050406030204" pitchFamily="18" charset="0"/>
                            <a:ea typeface="Cambria Math" panose="02040503050406030204" pitchFamily="18" charset="0"/>
                          </a:rPr>
                          <m:t>)</m:t>
                        </m:r>
                      </m:den>
                    </m:f>
                    <m:r>
                      <a:rPr lang="en-CA" sz="2000" b="0" i="1" smtClean="0">
                        <a:latin typeface="Cambria Math" panose="02040503050406030204" pitchFamily="18" charset="0"/>
                      </a:rPr>
                      <m:t>=−</m:t>
                    </m:r>
                    <m:nary>
                      <m:naryPr>
                        <m:ctrlPr>
                          <a:rPr lang="en-CA" sz="2000" b="0" i="1" smtClean="0">
                            <a:latin typeface="Cambria Math" panose="02040503050406030204" pitchFamily="18" charset="0"/>
                          </a:rPr>
                        </m:ctrlPr>
                      </m:naryPr>
                      <m:sub>
                        <m:r>
                          <m:rPr>
                            <m:brk m:alnAt="23"/>
                          </m:rPr>
                          <a:rPr lang="en-CA" sz="2000" b="0" i="1" smtClean="0">
                            <a:latin typeface="Cambria Math" panose="02040503050406030204" pitchFamily="18" charset="0"/>
                          </a:rPr>
                          <m:t>0</m:t>
                        </m:r>
                      </m:sub>
                      <m:sup>
                        <m:r>
                          <a:rPr lang="en-CA" sz="2000" b="0" i="1" smtClean="0">
                            <a:latin typeface="Cambria Math" panose="02040503050406030204" pitchFamily="18" charset="0"/>
                          </a:rPr>
                          <m:t>𝑇</m:t>
                        </m:r>
                      </m:sup>
                      <m:e>
                        <m:r>
                          <a:rPr lang="en-CA" sz="2000" b="0" i="1" smtClean="0">
                            <a:latin typeface="Cambria Math" panose="02040503050406030204" pitchFamily="18" charset="0"/>
                          </a:rPr>
                          <m:t>𝑑𝑡</m:t>
                        </m:r>
                        <m:r>
                          <a:rPr lang="en-CA" sz="2000" b="0" i="1" smtClean="0">
                            <a:latin typeface="Cambria Math" panose="02040503050406030204" pitchFamily="18" charset="0"/>
                          </a:rPr>
                          <m:t> </m:t>
                        </m:r>
                        <m:r>
                          <a:rPr lang="en-CA" sz="2000" b="0" i="1" smtClean="0">
                            <a:latin typeface="Cambria Math" panose="02040503050406030204" pitchFamily="18" charset="0"/>
                          </a:rPr>
                          <m:t>𝑑𝑖𝑣</m:t>
                        </m:r>
                      </m:e>
                    </m:nary>
                    <m:r>
                      <a:rPr lang="en-CA" sz="2000" i="1">
                        <a:latin typeface="Cambria Math" panose="02040503050406030204" pitchFamily="18" charset="0"/>
                      </a:rPr>
                      <m:t>𝑣</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i="1">
                                <a:latin typeface="Cambria Math" panose="02040503050406030204" pitchFamily="18" charset="0"/>
                              </a:rPr>
                              <m:t>𝑣</m:t>
                            </m:r>
                            <m:r>
                              <a:rPr lang="en-CA" sz="2000" i="1">
                                <a:latin typeface="Cambria Math" panose="02040503050406030204" pitchFamily="18" charset="0"/>
                              </a:rPr>
                              <m:t>,</m:t>
                            </m:r>
                            <m:r>
                              <a:rPr lang="en-CA" sz="2000" i="1">
                                <a:latin typeface="Cambria Math" panose="02040503050406030204" pitchFamily="18" charset="0"/>
                              </a:rPr>
                              <m:t>𝑧</m:t>
                            </m:r>
                          </m:sub>
                        </m:sSub>
                        <m:d>
                          <m:dPr>
                            <m:ctrlPr>
                              <a:rPr lang="en-CA" sz="2000" i="1">
                                <a:latin typeface="Cambria Math" panose="02040503050406030204" pitchFamily="18" charset="0"/>
                              </a:rPr>
                            </m:ctrlPr>
                          </m:dPr>
                          <m:e>
                            <m:r>
                              <a:rPr lang="en-CA" sz="2000" i="1">
                                <a:latin typeface="Cambria Math" panose="02040503050406030204" pitchFamily="18" charset="0"/>
                              </a:rPr>
                              <m:t>𝑡</m:t>
                            </m:r>
                          </m:e>
                        </m:d>
                        <m:r>
                          <a:rPr lang="en-CA" sz="2000" i="1">
                            <a:latin typeface="Cambria Math" panose="02040503050406030204" pitchFamily="18" charset="0"/>
                          </a:rPr>
                          <m:t>,</m:t>
                        </m:r>
                        <m:r>
                          <a:rPr lang="en-CA" sz="2000" i="1">
                            <a:latin typeface="Cambria Math" panose="02040503050406030204" pitchFamily="18" charset="0"/>
                          </a:rPr>
                          <m:t>𝑡</m:t>
                        </m:r>
                      </m:e>
                    </m:d>
                    <m:r>
                      <a:rPr lang="en-CA" sz="2000" i="1">
                        <a:latin typeface="Cambria Math" panose="02040503050406030204" pitchFamily="18" charset="0"/>
                      </a:rPr>
                      <m:t>,</m:t>
                    </m:r>
                  </m:oMath>
                </a14:m>
                <a:endParaRPr lang="en-US" sz="2000" dirty="0"/>
              </a:p>
              <a:p>
                <a:endParaRPr lang="en-US" dirty="0"/>
              </a:p>
            </p:txBody>
          </p:sp>
        </mc:Choice>
        <mc:Fallback xmlns="">
          <p:sp>
            <p:nvSpPr>
              <p:cNvPr id="3" name="Content Placeholder 2">
                <a:extLst>
                  <a:ext uri="{FF2B5EF4-FFF2-40B4-BE49-F238E27FC236}">
                    <a16:creationId xmlns:a16="http://schemas.microsoft.com/office/drawing/2014/main" id="{F097BB82-6A8B-1233-6334-8CEA70929531}"/>
                  </a:ext>
                </a:extLst>
              </p:cNvPr>
              <p:cNvSpPr>
                <a:spLocks noGrp="1" noRot="1" noChangeAspect="1" noMove="1" noResize="1" noEditPoints="1" noAdjustHandles="1" noChangeArrowheads="1" noChangeShapeType="1" noTextEdit="1"/>
              </p:cNvSpPr>
              <p:nvPr>
                <p:ph idx="1"/>
              </p:nvPr>
            </p:nvSpPr>
            <p:spPr>
              <a:xfrm>
                <a:off x="699737" y="1873247"/>
                <a:ext cx="7232956" cy="4310577"/>
              </a:xfrm>
              <a:blipFill>
                <a:blip r:embed="rId3"/>
                <a:stretch>
                  <a:fillRect t="-882" b="-941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5F79F5F-4B70-D846-5240-8D1069EB7D0B}"/>
              </a:ext>
            </a:extLst>
          </p:cNvPr>
          <p:cNvGrpSpPr/>
          <p:nvPr/>
        </p:nvGrpSpPr>
        <p:grpSpPr>
          <a:xfrm>
            <a:off x="8539566" y="2342173"/>
            <a:ext cx="2572719" cy="3686668"/>
            <a:chOff x="8553214" y="774870"/>
            <a:chExt cx="2629191" cy="4364041"/>
          </a:xfrm>
        </p:grpSpPr>
        <p:sp>
          <p:nvSpPr>
            <p:cNvPr id="5" name="Oval 4">
              <a:extLst>
                <a:ext uri="{FF2B5EF4-FFF2-40B4-BE49-F238E27FC236}">
                  <a16:creationId xmlns:a16="http://schemas.microsoft.com/office/drawing/2014/main" id="{A3760B97-363D-5206-9A66-F27660E948DA}"/>
                </a:ext>
              </a:extLst>
            </p:cNvPr>
            <p:cNvSpPr/>
            <p:nvPr/>
          </p:nvSpPr>
          <p:spPr>
            <a:xfrm>
              <a:off x="10130728" y="3212024"/>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05CBB4B-5D7D-36C5-3BBA-8C763A8CBAD9}"/>
                </a:ext>
              </a:extLst>
            </p:cNvPr>
            <p:cNvSpPr/>
            <p:nvPr/>
          </p:nvSpPr>
          <p:spPr>
            <a:xfrm>
              <a:off x="9589372" y="3591854"/>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368E339-A2F7-4EF8-495B-8A2C76F4CA43}"/>
                </a:ext>
              </a:extLst>
            </p:cNvPr>
            <p:cNvSpPr/>
            <p:nvPr/>
          </p:nvSpPr>
          <p:spPr>
            <a:xfrm>
              <a:off x="10241234" y="4186707"/>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84BFEBA-55C2-7D46-D40D-271EBC09EA28}"/>
                </a:ext>
              </a:extLst>
            </p:cNvPr>
            <p:cNvSpPr/>
            <p:nvPr/>
          </p:nvSpPr>
          <p:spPr>
            <a:xfrm rot="5069576">
              <a:off x="9584035" y="4186114"/>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E6228EF0-734C-9456-8D67-8BCBD9AB28C3}"/>
                </a:ext>
              </a:extLst>
            </p:cNvPr>
            <p:cNvSpPr/>
            <p:nvPr/>
          </p:nvSpPr>
          <p:spPr>
            <a:xfrm rot="715074">
              <a:off x="10586510" y="3383958"/>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339E519-7F16-6FDA-D066-C5FB8E6FB46F}"/>
                </a:ext>
              </a:extLst>
            </p:cNvPr>
            <p:cNvSpPr/>
            <p:nvPr/>
          </p:nvSpPr>
          <p:spPr>
            <a:xfrm rot="18787521">
              <a:off x="10537431" y="3845574"/>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1AA1EC-0675-37BD-6EDC-571EB22FA547}"/>
                    </a:ext>
                  </a:extLst>
                </p:cNvPr>
                <p:cNvSpPr txBox="1"/>
                <p:nvPr/>
              </p:nvSpPr>
              <p:spPr>
                <a:xfrm>
                  <a:off x="8893276" y="3326245"/>
                  <a:ext cx="5916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tx2"/>
                            </a:solidFill>
                            <a:latin typeface="Cambria Math" panose="02040503050406030204" pitchFamily="18" charset="0"/>
                          </a:rPr>
                          <m:t>𝑅𝑥</m:t>
                        </m:r>
                      </m:oMath>
                    </m:oMathPara>
                  </a14:m>
                  <a:endParaRPr lang="en-US" sz="2400" dirty="0">
                    <a:solidFill>
                      <a:schemeClr val="tx2"/>
                    </a:solidFill>
                  </a:endParaRPr>
                </a:p>
              </p:txBody>
            </p:sp>
          </mc:Choice>
          <mc:Fallback xmlns="">
            <p:sp>
              <p:nvSpPr>
                <p:cNvPr id="11" name="TextBox 10">
                  <a:extLst>
                    <a:ext uri="{FF2B5EF4-FFF2-40B4-BE49-F238E27FC236}">
                      <a16:creationId xmlns:a16="http://schemas.microsoft.com/office/drawing/2014/main" id="{7A1AA1EC-0675-37BD-6EDC-571EB22FA547}"/>
                    </a:ext>
                  </a:extLst>
                </p:cNvPr>
                <p:cNvSpPr txBox="1">
                  <a:spLocks noRot="1" noChangeAspect="1" noMove="1" noResize="1" noEditPoints="1" noAdjustHandles="1" noChangeArrowheads="1" noChangeShapeType="1" noTextEdit="1"/>
                </p:cNvSpPr>
                <p:nvPr/>
              </p:nvSpPr>
              <p:spPr>
                <a:xfrm>
                  <a:off x="8893276" y="3326245"/>
                  <a:ext cx="591687" cy="461665"/>
                </a:xfrm>
                <a:prstGeom prst="rect">
                  <a:avLst/>
                </a:prstGeom>
                <a:blipFill>
                  <a:blip r:embed="rId4"/>
                  <a:stretch>
                    <a:fillRect b="-1290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AB106674-FB78-6832-418A-EACD6422F932}"/>
                </a:ext>
              </a:extLst>
            </p:cNvPr>
            <p:cNvGrpSpPr/>
            <p:nvPr/>
          </p:nvGrpSpPr>
          <p:grpSpPr>
            <a:xfrm>
              <a:off x="8553214" y="774870"/>
              <a:ext cx="2326809" cy="4364041"/>
              <a:chOff x="8508569" y="774359"/>
              <a:chExt cx="2326809" cy="4364041"/>
            </a:xfrm>
          </p:grpSpPr>
          <p:sp>
            <p:nvSpPr>
              <p:cNvPr id="13" name="Oval 12">
                <a:extLst>
                  <a:ext uri="{FF2B5EF4-FFF2-40B4-BE49-F238E27FC236}">
                    <a16:creationId xmlns:a16="http://schemas.microsoft.com/office/drawing/2014/main" id="{094A23DA-78CB-1340-07EB-4F02A4DA785C}"/>
                  </a:ext>
                </a:extLst>
              </p:cNvPr>
              <p:cNvSpPr/>
              <p:nvPr/>
            </p:nvSpPr>
            <p:spPr>
              <a:xfrm>
                <a:off x="9484963" y="1410346"/>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CAAFD4-D4C6-57D0-8863-6C72FD78B6B6}"/>
                  </a:ext>
                </a:extLst>
              </p:cNvPr>
              <p:cNvSpPr/>
              <p:nvPr/>
            </p:nvSpPr>
            <p:spPr>
              <a:xfrm>
                <a:off x="10086814" y="1627322"/>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D0BECA-BA1B-76D0-7AAF-6130A80711B5}"/>
                  </a:ext>
                </a:extLst>
              </p:cNvPr>
              <p:cNvSpPr/>
              <p:nvPr/>
            </p:nvSpPr>
            <p:spPr>
              <a:xfrm>
                <a:off x="9484963" y="2061274"/>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EBE1596-2F29-0E3A-FACB-D9C2406578FB}"/>
                  </a:ext>
                </a:extLst>
              </p:cNvPr>
              <p:cNvSpPr/>
              <p:nvPr/>
            </p:nvSpPr>
            <p:spPr>
              <a:xfrm rot="482258">
                <a:off x="9952554" y="2200452"/>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0595534-E368-1574-01D2-BC8E3967E50B}"/>
                  </a:ext>
                </a:extLst>
              </p:cNvPr>
              <p:cNvSpPr/>
              <p:nvPr/>
            </p:nvSpPr>
            <p:spPr>
              <a:xfrm rot="17278275">
                <a:off x="9572434" y="895251"/>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80537E-52D9-15A8-7496-FC3FB946A508}"/>
                  </a:ext>
                </a:extLst>
              </p:cNvPr>
              <p:cNvSpPr/>
              <p:nvPr/>
            </p:nvSpPr>
            <p:spPr>
              <a:xfrm rot="16200000">
                <a:off x="10009836" y="1128466"/>
                <a:ext cx="595895" cy="35411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843DA3-F12F-2F5F-F42B-6A157F5C2842}"/>
                      </a:ext>
                    </a:extLst>
                  </p:cNvPr>
                  <p:cNvSpPr txBox="1"/>
                  <p:nvPr/>
                </p:nvSpPr>
                <p:spPr>
                  <a:xfrm>
                    <a:off x="8508569" y="4676735"/>
                    <a:ext cx="232680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accent1">
                                  <a:lumMod val="40000"/>
                                  <a:lumOff val="60000"/>
                                </a:schemeClr>
                              </a:solidFill>
                              <a:latin typeface="Cambria Math" panose="02040503050406030204" pitchFamily="18" charset="0"/>
                            </a:rPr>
                            <m:t>𝑣</m:t>
                          </m:r>
                          <m:d>
                            <m:dPr>
                              <m:ctrlPr>
                                <a:rPr lang="en-CA" sz="2400" b="0" i="1" smtClean="0">
                                  <a:solidFill>
                                    <a:schemeClr val="accent1">
                                      <a:lumMod val="40000"/>
                                      <a:lumOff val="60000"/>
                                    </a:schemeClr>
                                  </a:solidFill>
                                  <a:latin typeface="Cambria Math" panose="02040503050406030204" pitchFamily="18" charset="0"/>
                                </a:rPr>
                              </m:ctrlPr>
                            </m:dPr>
                            <m:e>
                              <m:r>
                                <a:rPr lang="en-CA" sz="2400" b="0" i="1" smtClean="0">
                                  <a:solidFill>
                                    <a:schemeClr val="accent1">
                                      <a:lumMod val="40000"/>
                                      <a:lumOff val="60000"/>
                                    </a:schemeClr>
                                  </a:solidFill>
                                  <a:latin typeface="Cambria Math" panose="02040503050406030204" pitchFamily="18" charset="0"/>
                                </a:rPr>
                                <m:t>𝑅𝑥</m:t>
                              </m:r>
                            </m:e>
                          </m:d>
                          <m:r>
                            <a:rPr lang="en-CA" sz="2400" b="0" i="1" smtClean="0">
                              <a:solidFill>
                                <a:schemeClr val="accent1">
                                  <a:lumMod val="40000"/>
                                  <a:lumOff val="60000"/>
                                </a:schemeClr>
                              </a:solidFill>
                              <a:latin typeface="Cambria Math" panose="02040503050406030204" pitchFamily="18" charset="0"/>
                            </a:rPr>
                            <m:t>=</m:t>
                          </m:r>
                          <m:r>
                            <a:rPr lang="en-CA" sz="2400" b="0" i="1" smtClean="0">
                              <a:solidFill>
                                <a:schemeClr val="accent1">
                                  <a:lumMod val="40000"/>
                                  <a:lumOff val="60000"/>
                                </a:schemeClr>
                              </a:solidFill>
                              <a:latin typeface="Cambria Math" panose="02040503050406030204" pitchFamily="18" charset="0"/>
                            </a:rPr>
                            <m:t>𝑅𝑣</m:t>
                          </m:r>
                          <m:r>
                            <a:rPr lang="en-CA" sz="2400" b="0" i="1" smtClean="0">
                              <a:solidFill>
                                <a:schemeClr val="accent1">
                                  <a:lumMod val="40000"/>
                                  <a:lumOff val="60000"/>
                                </a:schemeClr>
                              </a:solidFill>
                              <a:latin typeface="Cambria Math" panose="02040503050406030204" pitchFamily="18" charset="0"/>
                            </a:rPr>
                            <m:t>(</m:t>
                          </m:r>
                          <m:r>
                            <a:rPr lang="en-CA" sz="2400" b="0" i="1" smtClean="0">
                              <a:solidFill>
                                <a:schemeClr val="accent1">
                                  <a:lumMod val="40000"/>
                                  <a:lumOff val="60000"/>
                                </a:schemeClr>
                              </a:solidFill>
                              <a:latin typeface="Cambria Math" panose="02040503050406030204" pitchFamily="18" charset="0"/>
                            </a:rPr>
                            <m:t>𝑥</m:t>
                          </m:r>
                          <m:r>
                            <a:rPr lang="en-CA" sz="2400" b="0" i="1" smtClean="0">
                              <a:solidFill>
                                <a:schemeClr val="accent1">
                                  <a:lumMod val="40000"/>
                                  <a:lumOff val="60000"/>
                                </a:schemeClr>
                              </a:solidFill>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8B843DA3-F12F-2F5F-F42B-6A157F5C2842}"/>
                      </a:ext>
                    </a:extLst>
                  </p:cNvPr>
                  <p:cNvSpPr txBox="1">
                    <a:spLocks noRot="1" noChangeAspect="1" noMove="1" noResize="1" noEditPoints="1" noAdjustHandles="1" noChangeArrowheads="1" noChangeShapeType="1" noTextEdit="1"/>
                  </p:cNvSpPr>
                  <p:nvPr/>
                </p:nvSpPr>
                <p:spPr>
                  <a:xfrm>
                    <a:off x="8508569" y="4676735"/>
                    <a:ext cx="2326809" cy="461665"/>
                  </a:xfrm>
                  <a:prstGeom prst="rect">
                    <a:avLst/>
                  </a:prstGeom>
                  <a:blipFill>
                    <a:blip r:embed="rId5"/>
                    <a:stretch>
                      <a:fillRect b="-38710"/>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93837F5-2A72-0D87-7CA7-803E0DBA9846}"/>
                  </a:ext>
                </a:extLst>
              </p:cNvPr>
              <p:cNvSpPr txBox="1"/>
              <p:nvPr/>
            </p:nvSpPr>
            <p:spPr>
              <a:xfrm>
                <a:off x="8669924" y="2862554"/>
                <a:ext cx="6767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1" i="1">
                          <a:solidFill>
                            <a:schemeClr val="tx2"/>
                          </a:solidFill>
                          <a:latin typeface="Cambria Math" panose="02040503050406030204" pitchFamily="18" charset="0"/>
                        </a:rPr>
                        <m:t>𝒙</m:t>
                      </m:r>
                    </m:oMath>
                  </m:oMathPara>
                </a14:m>
                <a:endParaRPr lang="en-US" sz="2400" b="1" dirty="0">
                  <a:solidFill>
                    <a:schemeClr val="tx2"/>
                  </a:solidFill>
                </a:endParaRPr>
              </a:p>
            </p:txBody>
          </p:sp>
        </mc:Choice>
        <mc:Fallback xmlns="">
          <p:sp>
            <p:nvSpPr>
              <p:cNvPr id="36" name="TextBox 35">
                <a:extLst>
                  <a:ext uri="{FF2B5EF4-FFF2-40B4-BE49-F238E27FC236}">
                    <a16:creationId xmlns:a16="http://schemas.microsoft.com/office/drawing/2014/main" id="{B93837F5-2A72-0D87-7CA7-803E0DBA9846}"/>
                  </a:ext>
                </a:extLst>
              </p:cNvPr>
              <p:cNvSpPr txBox="1">
                <a:spLocks noRot="1" noChangeAspect="1" noMove="1" noResize="1" noEditPoints="1" noAdjustHandles="1" noChangeArrowheads="1" noChangeShapeType="1" noTextEdit="1"/>
              </p:cNvSpPr>
              <p:nvPr/>
            </p:nvSpPr>
            <p:spPr>
              <a:xfrm>
                <a:off x="8669924" y="2862554"/>
                <a:ext cx="676761"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4CE5E3-1B14-0766-C6E1-403131DBE9C0}"/>
                  </a:ext>
                </a:extLst>
              </p:cNvPr>
              <p:cNvSpPr txBox="1"/>
              <p:nvPr/>
            </p:nvSpPr>
            <p:spPr>
              <a:xfrm>
                <a:off x="10526210" y="2237787"/>
                <a:ext cx="49852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accent1">
                              <a:lumMod val="40000"/>
                              <a:lumOff val="60000"/>
                            </a:schemeClr>
                          </a:solidFill>
                          <a:latin typeface="Cambria Math" panose="02040503050406030204" pitchFamily="18" charset="0"/>
                        </a:rPr>
                        <m:t>𝑣</m:t>
                      </m:r>
                      <m:r>
                        <a:rPr lang="en-CA" sz="2400" b="0" i="1" smtClean="0">
                          <a:solidFill>
                            <a:schemeClr val="accent1">
                              <a:lumMod val="40000"/>
                              <a:lumOff val="60000"/>
                            </a:schemeClr>
                          </a:solidFill>
                          <a:latin typeface="Cambria Math" panose="02040503050406030204" pitchFamily="18" charset="0"/>
                        </a:rPr>
                        <m:t>(</m:t>
                      </m:r>
                      <m:r>
                        <a:rPr lang="en-CA" sz="2400" b="0" i="1" smtClean="0">
                          <a:solidFill>
                            <a:schemeClr val="accent1">
                              <a:lumMod val="40000"/>
                              <a:lumOff val="60000"/>
                            </a:schemeClr>
                          </a:solidFill>
                          <a:latin typeface="Cambria Math" panose="02040503050406030204" pitchFamily="18" charset="0"/>
                        </a:rPr>
                        <m:t>𝑥</m:t>
                      </m:r>
                      <m:r>
                        <a:rPr lang="en-CA" sz="2400" b="0" i="1" smtClean="0">
                          <a:solidFill>
                            <a:schemeClr val="accent1">
                              <a:lumMod val="40000"/>
                              <a:lumOff val="60000"/>
                            </a:schemeClr>
                          </a:solidFill>
                          <a:latin typeface="Cambria Math" panose="02040503050406030204" pitchFamily="18" charset="0"/>
                        </a:rPr>
                        <m:t>)</m:t>
                      </m:r>
                    </m:oMath>
                  </m:oMathPara>
                </a14:m>
                <a:endParaRPr lang="en-US" sz="2400" dirty="0">
                  <a:solidFill>
                    <a:schemeClr val="accent1">
                      <a:lumMod val="40000"/>
                      <a:lumOff val="60000"/>
                    </a:schemeClr>
                  </a:solidFill>
                </a:endParaRPr>
              </a:p>
            </p:txBody>
          </p:sp>
        </mc:Choice>
        <mc:Fallback xmlns="">
          <p:sp>
            <p:nvSpPr>
              <p:cNvPr id="37" name="TextBox 36">
                <a:extLst>
                  <a:ext uri="{FF2B5EF4-FFF2-40B4-BE49-F238E27FC236}">
                    <a16:creationId xmlns:a16="http://schemas.microsoft.com/office/drawing/2014/main" id="{674CE5E3-1B14-0766-C6E1-403131DBE9C0}"/>
                  </a:ext>
                </a:extLst>
              </p:cNvPr>
              <p:cNvSpPr txBox="1">
                <a:spLocks noRot="1" noChangeAspect="1" noMove="1" noResize="1" noEditPoints="1" noAdjustHandles="1" noChangeArrowheads="1" noChangeShapeType="1" noTextEdit="1"/>
              </p:cNvSpPr>
              <p:nvPr/>
            </p:nvSpPr>
            <p:spPr>
              <a:xfrm>
                <a:off x="10526210" y="2237787"/>
                <a:ext cx="498529" cy="461665"/>
              </a:xfrm>
              <a:prstGeom prst="rect">
                <a:avLst/>
              </a:prstGeom>
              <a:blipFill>
                <a:blip r:embed="rId7"/>
                <a:stretch>
                  <a:fillRect r="-6341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2DA9E6F-8113-4E77-DDA8-D1D91BA459E9}"/>
                  </a:ext>
                </a:extLst>
              </p:cNvPr>
              <p:cNvSpPr txBox="1"/>
              <p:nvPr/>
            </p:nvSpPr>
            <p:spPr>
              <a:xfrm>
                <a:off x="11115328" y="3424536"/>
                <a:ext cx="2384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accent2"/>
                          </a:solidFill>
                          <a:latin typeface="Cambria Math" panose="02040503050406030204" pitchFamily="18" charset="0"/>
                        </a:rPr>
                        <m:t>𝑅</m:t>
                      </m:r>
                    </m:oMath>
                  </m:oMathPara>
                </a14:m>
                <a:endParaRPr lang="en-US" sz="2400" dirty="0">
                  <a:solidFill>
                    <a:schemeClr val="accent2"/>
                  </a:solidFill>
                </a:endParaRPr>
              </a:p>
            </p:txBody>
          </p:sp>
        </mc:Choice>
        <mc:Fallback xmlns="">
          <p:sp>
            <p:nvSpPr>
              <p:cNvPr id="38" name="TextBox 37">
                <a:extLst>
                  <a:ext uri="{FF2B5EF4-FFF2-40B4-BE49-F238E27FC236}">
                    <a16:creationId xmlns:a16="http://schemas.microsoft.com/office/drawing/2014/main" id="{22DA9E6F-8113-4E77-DDA8-D1D91BA459E9}"/>
                  </a:ext>
                </a:extLst>
              </p:cNvPr>
              <p:cNvSpPr txBox="1">
                <a:spLocks noRot="1" noChangeAspect="1" noMove="1" noResize="1" noEditPoints="1" noAdjustHandles="1" noChangeArrowheads="1" noChangeShapeType="1" noTextEdit="1"/>
              </p:cNvSpPr>
              <p:nvPr/>
            </p:nvSpPr>
            <p:spPr>
              <a:xfrm>
                <a:off x="11115328" y="3424536"/>
                <a:ext cx="238472" cy="461665"/>
              </a:xfrm>
              <a:prstGeom prst="rect">
                <a:avLst/>
              </a:prstGeom>
              <a:blipFill>
                <a:blip r:embed="rId8"/>
                <a:stretch>
                  <a:fillRect l="-5000" r="-55000"/>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B6E88AD-D4B7-7FD6-E492-1B36CCE0D007}"/>
              </a:ext>
            </a:extLst>
          </p:cNvPr>
          <p:cNvCxnSpPr/>
          <p:nvPr/>
        </p:nvCxnSpPr>
        <p:spPr>
          <a:xfrm>
            <a:off x="10999119" y="3188482"/>
            <a:ext cx="0" cy="93377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8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E885-1D32-76B3-3567-B9F9BEB8AEA1}"/>
              </a:ext>
            </a:extLst>
          </p:cNvPr>
          <p:cNvSpPr>
            <a:spLocks noGrp="1"/>
          </p:cNvSpPr>
          <p:nvPr>
            <p:ph type="title"/>
          </p:nvPr>
        </p:nvSpPr>
        <p:spPr/>
        <p:txBody>
          <a:bodyPr/>
          <a:lstStyle/>
          <a:p>
            <a:r>
              <a:rPr lang="en-US" dirty="0"/>
              <a:t>Constructing Equivariant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5C12E1-A865-5135-1E08-820C139AE8FE}"/>
                  </a:ext>
                </a:extLst>
              </p:cNvPr>
              <p:cNvSpPr>
                <a:spLocks noGrp="1"/>
              </p:cNvSpPr>
              <p:nvPr>
                <p:ph idx="1"/>
              </p:nvPr>
            </p:nvSpPr>
            <p:spPr/>
            <p:txBody>
              <a:bodyPr/>
              <a:lstStyle/>
              <a:p>
                <a:r>
                  <a:rPr lang="en-US" sz="2800" dirty="0"/>
                  <a:t>Theorem 2: v: H-equivariant vector field on </a:t>
                </a:r>
                <a14:m>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𝑛</m:t>
                        </m:r>
                      </m:sup>
                    </m:sSup>
                  </m:oMath>
                </a14:m>
                <a:r>
                  <a:rPr lang="en-US" sz="2800" dirty="0"/>
                  <a:t> (not necessarily bijective) then for each </a:t>
                </a:r>
                <a14:m>
                  <m:oMath xmlns:m="http://schemas.openxmlformats.org/officeDocument/2006/math">
                    <m:r>
                      <a:rPr lang="en-CA" sz="2800" b="0" i="1" smtClean="0">
                        <a:latin typeface="Cambria Math" panose="02040503050406030204" pitchFamily="18" charset="0"/>
                      </a:rPr>
                      <m:t>𝑇</m:t>
                    </m:r>
                    <m:r>
                      <a:rPr lang="en-CA" sz="2800" b="0" i="1" smtClean="0">
                        <a:latin typeface="Cambria Math" panose="02040503050406030204" pitchFamily="18" charset="0"/>
                        <a:ea typeface="Cambria Math" panose="02040503050406030204" pitchFamily="18" charset="0"/>
                      </a:rPr>
                      <m:t>∈[0,∞)</m:t>
                    </m:r>
                  </m:oMath>
                </a14:m>
                <a:r>
                  <a:rPr lang="en-US" sz="2800" dirty="0"/>
                  <a:t> the bijection </a:t>
                </a:r>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𝐹</m:t>
                        </m:r>
                      </m:e>
                      <m:sub>
                        <m:r>
                          <a:rPr lang="en-CA" sz="2800" b="0" i="1" smtClean="0">
                            <a:latin typeface="Cambria Math" panose="02040503050406030204" pitchFamily="18" charset="0"/>
                          </a:rPr>
                          <m:t>𝑣</m:t>
                        </m:r>
                        <m:r>
                          <a:rPr lang="en-CA" sz="2800" b="0" i="1" smtClean="0">
                            <a:latin typeface="Cambria Math" panose="02040503050406030204" pitchFamily="18" charset="0"/>
                          </a:rPr>
                          <m:t>,</m:t>
                        </m:r>
                        <m:r>
                          <a:rPr lang="en-CA" sz="2800" b="0" i="1" smtClean="0">
                            <a:latin typeface="Cambria Math" panose="02040503050406030204" pitchFamily="18" charset="0"/>
                          </a:rPr>
                          <m:t>𝑇</m:t>
                        </m:r>
                      </m:sub>
                    </m:sSub>
                  </m:oMath>
                </a14:m>
                <a:r>
                  <a:rPr lang="en-US" sz="2800" dirty="0"/>
                  <a:t> is H-equivariant</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𝑅</m:t>
                        </m:r>
                      </m:e>
                      <m:sup>
                        <m:r>
                          <a:rPr lang="en-CA" b="0" i="1" smtClean="0">
                            <a:latin typeface="Cambria Math" panose="02040503050406030204" pitchFamily="18" charset="0"/>
                            <a:ea typeface="Cambria Math" panose="02040503050406030204" pitchFamily="18" charset="0"/>
                          </a:rPr>
                          <m:t>𝑛</m:t>
                        </m:r>
                      </m:sup>
                    </m:s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𝑅</m:t>
                    </m:r>
                  </m:oMath>
                </a14:m>
                <a:r>
                  <a:rPr lang="en-US" sz="2800" dirty="0"/>
                  <a:t> is a G-invariant function, the vector </a:t>
                </a:r>
                <a14:m>
                  <m:oMath xmlns:m="http://schemas.openxmlformats.org/officeDocument/2006/math">
                    <m:sSub>
                      <m:sSubPr>
                        <m:ctrlPr>
                          <a:rPr lang="en-US" sz="2800" i="1" smtClean="0">
                            <a:latin typeface="Cambria Math" panose="02040503050406030204" pitchFamily="18" charset="0"/>
                          </a:rPr>
                        </m:ctrlPr>
                      </m:sSubPr>
                      <m:e>
                        <m:r>
                          <m:rPr>
                            <m:sty m:val="p"/>
                          </m:rPr>
                          <a:rPr lang="en-US" sz="2800" i="1" smtClean="0">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𝑥</m:t>
                        </m:r>
                      </m:sub>
                    </m:sSub>
                    <m:r>
                      <a:rPr lang="en-US" sz="2800" i="1" smtClean="0">
                        <a:latin typeface="Cambria Math" panose="02040503050406030204" pitchFamily="18" charset="0"/>
                        <a:ea typeface="Cambria Math" panose="02040503050406030204" pitchFamily="18" charset="0"/>
                      </a:rPr>
                      <m:t>∅</m:t>
                    </m:r>
                  </m:oMath>
                </a14:m>
                <a:r>
                  <a:rPr lang="en-US" sz="2800" dirty="0"/>
                  <a:t> will transform G-equivariantly</a:t>
                </a:r>
              </a:p>
              <a:p>
                <a:r>
                  <a:rPr lang="en-US" sz="2800" dirty="0"/>
                  <a:t>Gradient of invariant potentials</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equivariant vector-field</a:t>
                </a:r>
              </a:p>
              <a:p>
                <a:endParaRPr lang="en-US" dirty="0"/>
              </a:p>
            </p:txBody>
          </p:sp>
        </mc:Choice>
        <mc:Fallback xmlns="">
          <p:sp>
            <p:nvSpPr>
              <p:cNvPr id="3" name="Content Placeholder 2">
                <a:extLst>
                  <a:ext uri="{FF2B5EF4-FFF2-40B4-BE49-F238E27FC236}">
                    <a16:creationId xmlns:a16="http://schemas.microsoft.com/office/drawing/2014/main" id="{165C12E1-A865-5135-1E08-820C139AE8FE}"/>
                  </a:ext>
                </a:extLst>
              </p:cNvPr>
              <p:cNvSpPr>
                <a:spLocks noGrp="1" noRot="1" noChangeAspect="1" noMove="1" noResize="1" noEditPoints="1" noAdjustHandles="1" noChangeArrowheads="1" noChangeShapeType="1" noTextEdit="1"/>
              </p:cNvSpPr>
              <p:nvPr>
                <p:ph idx="1"/>
              </p:nvPr>
            </p:nvSpPr>
            <p:spPr>
              <a:blipFill>
                <a:blip r:embed="rId3"/>
                <a:stretch>
                  <a:fillRect t="-1266"/>
                </a:stretch>
              </a:blipFill>
            </p:spPr>
            <p:txBody>
              <a:bodyPr/>
              <a:lstStyle/>
              <a:p>
                <a:r>
                  <a:rPr lang="en-US">
                    <a:noFill/>
                  </a:rPr>
                  <a:t> </a:t>
                </a:r>
              </a:p>
            </p:txBody>
          </p:sp>
        </mc:Fallback>
      </mc:AlternateContent>
    </p:spTree>
    <p:extLst>
      <p:ext uri="{BB962C8B-B14F-4D97-AF65-F5344CB8AC3E}">
        <p14:creationId xmlns:p14="http://schemas.microsoft.com/office/powerpoint/2010/main" val="244656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89BA-26E1-E945-0BFA-D4046DF25856}"/>
              </a:ext>
            </a:extLst>
          </p:cNvPr>
          <p:cNvSpPr>
            <a:spLocks noGrp="1"/>
          </p:cNvSpPr>
          <p:nvPr>
            <p:ph type="title"/>
          </p:nvPr>
        </p:nvSpPr>
        <p:spPr>
          <a:xfrm>
            <a:off x="442452" y="5906"/>
            <a:ext cx="4359657" cy="416580"/>
          </a:xfrm>
        </p:spPr>
        <p:txBody>
          <a:bodyPr>
            <a:noAutofit/>
          </a:bodyPr>
          <a:lstStyle/>
          <a:p>
            <a:r>
              <a:rPr lang="en-US" sz="3600" dirty="0">
                <a:solidFill>
                  <a:srgbClr val="7030A0"/>
                </a:solidFill>
              </a:rPr>
              <a:t>Benchmark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9ACAD2-3BA3-F6E8-EB98-33F2039712E7}"/>
                  </a:ext>
                </a:extLst>
              </p:cNvPr>
              <p:cNvSpPr>
                <a:spLocks noGrp="1"/>
              </p:cNvSpPr>
              <p:nvPr>
                <p:ph idx="1"/>
              </p:nvPr>
            </p:nvSpPr>
            <p:spPr>
              <a:xfrm>
                <a:off x="304800" y="862739"/>
                <a:ext cx="10515600" cy="3998306"/>
              </a:xfrm>
            </p:spPr>
            <p:txBody>
              <a:bodyPr/>
              <a:lstStyle/>
              <a:p>
                <a14:m>
                  <m:oMath xmlns:m="http://schemas.openxmlformats.org/officeDocument/2006/math">
                    <m:r>
                      <a:rPr lang="en-CA" sz="2000" b="0" i="1" smtClean="0">
                        <a:solidFill>
                          <a:schemeClr val="tx1">
                            <a:alpha val="70000"/>
                          </a:schemeClr>
                        </a:solidFill>
                        <a:latin typeface="Cambria Math" panose="02040503050406030204" pitchFamily="18" charset="0"/>
                      </a:rPr>
                      <m:t>𝑢</m:t>
                    </m:r>
                    <m:d>
                      <m:dPr>
                        <m:ctrlPr>
                          <a:rPr lang="en-CA" sz="2000" b="0" i="1" smtClean="0">
                            <a:solidFill>
                              <a:schemeClr val="tx1">
                                <a:alpha val="70000"/>
                              </a:schemeClr>
                            </a:solidFill>
                            <a:latin typeface="Cambria Math" panose="02040503050406030204" pitchFamily="18" charset="0"/>
                          </a:rPr>
                        </m:ctrlPr>
                      </m:dPr>
                      <m:e>
                        <m:r>
                          <a:rPr lang="en-CA" sz="2000" b="0" i="1" smtClean="0">
                            <a:solidFill>
                              <a:schemeClr val="tx1">
                                <a:alpha val="70000"/>
                              </a:schemeClr>
                            </a:solidFill>
                            <a:latin typeface="Cambria Math" panose="02040503050406030204" pitchFamily="18" charset="0"/>
                          </a:rPr>
                          <m:t>𝑥</m:t>
                        </m:r>
                      </m:e>
                    </m:d>
                    <m:r>
                      <a:rPr lang="en-CA" sz="2000" b="0" i="1" smtClean="0">
                        <a:solidFill>
                          <a:schemeClr val="tx1">
                            <a:alpha val="70000"/>
                          </a:schemeClr>
                        </a:solidFill>
                        <a:latin typeface="Cambria Math" panose="02040503050406030204" pitchFamily="18" charset="0"/>
                      </a:rPr>
                      <m:t>=</m:t>
                    </m:r>
                    <m:nary>
                      <m:naryPr>
                        <m:chr m:val="∑"/>
                        <m:supHide m:val="on"/>
                        <m:ctrlPr>
                          <a:rPr lang="en-CA" sz="2000" b="0" i="1" smtClean="0">
                            <a:solidFill>
                              <a:schemeClr val="tx1">
                                <a:alpha val="70000"/>
                              </a:schemeClr>
                            </a:solidFill>
                            <a:latin typeface="Cambria Math" panose="02040503050406030204" pitchFamily="18" charset="0"/>
                          </a:rPr>
                        </m:ctrlPr>
                      </m:naryPr>
                      <m:sub>
                        <m:r>
                          <m:rPr>
                            <m:brk m:alnAt="7"/>
                          </m:rPr>
                          <a:rPr lang="en-CA" sz="2000" b="0" i="1" smtClean="0">
                            <a:solidFill>
                              <a:schemeClr val="tx1">
                                <a:alpha val="70000"/>
                              </a:schemeClr>
                            </a:solidFill>
                            <a:latin typeface="Cambria Math" panose="02040503050406030204" pitchFamily="18" charset="0"/>
                          </a:rPr>
                          <m:t>𝑖</m:t>
                        </m:r>
                        <m:r>
                          <a:rPr lang="en-CA" sz="2000" b="0" i="1" smtClean="0">
                            <a:solidFill>
                              <a:schemeClr val="tx1">
                                <a:alpha val="70000"/>
                              </a:schemeClr>
                            </a:solidFill>
                            <a:latin typeface="Cambria Math" panose="02040503050406030204" pitchFamily="18" charset="0"/>
                          </a:rPr>
                          <m:t>𝑗</m:t>
                        </m:r>
                      </m:sub>
                      <m:sup/>
                      <m:e>
                        <m:r>
                          <a:rPr lang="en-CA" sz="2000" b="0" i="1" smtClean="0">
                            <a:solidFill>
                              <a:schemeClr val="tx1">
                                <a:alpha val="70000"/>
                              </a:schemeClr>
                            </a:solidFill>
                            <a:latin typeface="Cambria Math" panose="02040503050406030204" pitchFamily="18" charset="0"/>
                          </a:rPr>
                          <m:t>𝑢</m:t>
                        </m:r>
                        <m:d>
                          <m:dPr>
                            <m:ctrlPr>
                              <a:rPr lang="en-CA" sz="2000" b="0" i="1" smtClean="0">
                                <a:solidFill>
                                  <a:schemeClr val="tx1">
                                    <a:alpha val="70000"/>
                                  </a:schemeClr>
                                </a:solidFill>
                                <a:latin typeface="Cambria Math" panose="02040503050406030204" pitchFamily="18" charset="0"/>
                              </a:rPr>
                            </m:ctrlPr>
                          </m:dPr>
                          <m:e>
                            <m:sSub>
                              <m:sSubPr>
                                <m:ctrlPr>
                                  <a:rPr lang="en-CA" sz="2000" b="0" i="1" smtClean="0">
                                    <a:solidFill>
                                      <a:schemeClr val="tx1">
                                        <a:alpha val="70000"/>
                                      </a:schemeClr>
                                    </a:solidFill>
                                    <a:latin typeface="Cambria Math" panose="02040503050406030204" pitchFamily="18" charset="0"/>
                                  </a:rPr>
                                </m:ctrlPr>
                              </m:sSubPr>
                              <m:e>
                                <m:r>
                                  <a:rPr lang="en-CA" sz="2000" b="0" i="1" smtClean="0">
                                    <a:solidFill>
                                      <a:schemeClr val="tx1">
                                        <a:alpha val="70000"/>
                                      </a:schemeClr>
                                    </a:solidFill>
                                    <a:latin typeface="Cambria Math" panose="02040503050406030204" pitchFamily="18" charset="0"/>
                                  </a:rPr>
                                  <m:t>𝑑</m:t>
                                </m:r>
                              </m:e>
                              <m:sub>
                                <m:r>
                                  <a:rPr lang="en-CA" sz="2000" b="0" i="1" smtClean="0">
                                    <a:solidFill>
                                      <a:schemeClr val="tx1">
                                        <a:alpha val="70000"/>
                                      </a:schemeClr>
                                    </a:solidFill>
                                    <a:latin typeface="Cambria Math" panose="02040503050406030204" pitchFamily="18" charset="0"/>
                                  </a:rPr>
                                  <m:t>𝑖𝑗</m:t>
                                </m:r>
                              </m:sub>
                            </m:sSub>
                          </m:e>
                        </m:d>
                      </m:e>
                    </m:nary>
                    <m:r>
                      <a:rPr lang="en-CA" sz="2000" b="0" i="1" smtClean="0">
                        <a:solidFill>
                          <a:schemeClr val="tx1">
                            <a:alpha val="70000"/>
                          </a:schemeClr>
                        </a:solidFill>
                        <a:latin typeface="Cambria Math" panose="02040503050406030204" pitchFamily="18" charset="0"/>
                      </a:rPr>
                      <m:t>,  </m:t>
                    </m:r>
                    <m:sSub>
                      <m:sSubPr>
                        <m:ctrlPr>
                          <a:rPr lang="en-CA" sz="2000" b="0" i="1" smtClean="0">
                            <a:solidFill>
                              <a:schemeClr val="tx1">
                                <a:alpha val="70000"/>
                              </a:schemeClr>
                            </a:solidFill>
                            <a:latin typeface="Cambria Math" panose="02040503050406030204" pitchFamily="18" charset="0"/>
                          </a:rPr>
                        </m:ctrlPr>
                      </m:sSubPr>
                      <m:e>
                        <m:r>
                          <a:rPr lang="en-CA" sz="2000" b="0" i="1" smtClean="0">
                            <a:solidFill>
                              <a:schemeClr val="tx1">
                                <a:alpha val="70000"/>
                              </a:schemeClr>
                            </a:solidFill>
                            <a:latin typeface="Cambria Math" panose="02040503050406030204" pitchFamily="18" charset="0"/>
                          </a:rPr>
                          <m:t>𝑑</m:t>
                        </m:r>
                      </m:e>
                      <m:sub>
                        <m:r>
                          <a:rPr lang="en-CA" sz="2000" b="0" i="1" smtClean="0">
                            <a:solidFill>
                              <a:schemeClr val="tx1">
                                <a:alpha val="70000"/>
                              </a:schemeClr>
                            </a:solidFill>
                            <a:latin typeface="Cambria Math" panose="02040503050406030204" pitchFamily="18" charset="0"/>
                          </a:rPr>
                          <m:t>𝑖𝑗</m:t>
                        </m:r>
                      </m:sub>
                    </m:sSub>
                    <m:r>
                      <a:rPr lang="en-CA" sz="2000" b="0" i="1" smtClean="0">
                        <a:solidFill>
                          <a:schemeClr val="tx1">
                            <a:alpha val="70000"/>
                          </a:schemeClr>
                        </a:solidFill>
                        <a:latin typeface="Cambria Math" panose="02040503050406030204" pitchFamily="18" charset="0"/>
                      </a:rPr>
                      <m:t>=</m:t>
                    </m:r>
                    <m:d>
                      <m:dPr>
                        <m:begChr m:val="‖"/>
                        <m:endChr m:val="‖"/>
                        <m:ctrlPr>
                          <a:rPr lang="en-CA" sz="2000" b="0" i="1" smtClean="0">
                            <a:solidFill>
                              <a:schemeClr val="tx1">
                                <a:alpha val="70000"/>
                              </a:schemeClr>
                            </a:solidFill>
                            <a:latin typeface="Cambria Math" panose="02040503050406030204" pitchFamily="18" charset="0"/>
                          </a:rPr>
                        </m:ctrlPr>
                      </m:dPr>
                      <m:e>
                        <m:sSub>
                          <m:sSubPr>
                            <m:ctrlPr>
                              <a:rPr lang="en-CA" sz="2000" b="0" i="1" smtClean="0">
                                <a:solidFill>
                                  <a:schemeClr val="tx1">
                                    <a:alpha val="70000"/>
                                  </a:schemeClr>
                                </a:solidFill>
                                <a:latin typeface="Cambria Math" panose="02040503050406030204" pitchFamily="18" charset="0"/>
                              </a:rPr>
                            </m:ctrlPr>
                          </m:sSubPr>
                          <m:e>
                            <m:r>
                              <a:rPr lang="en-CA" sz="2000" b="0" i="1" smtClean="0">
                                <a:solidFill>
                                  <a:schemeClr val="tx1">
                                    <a:alpha val="70000"/>
                                  </a:schemeClr>
                                </a:solidFill>
                                <a:latin typeface="Cambria Math" panose="02040503050406030204" pitchFamily="18" charset="0"/>
                              </a:rPr>
                              <m:t>𝑥</m:t>
                            </m:r>
                          </m:e>
                          <m:sub>
                            <m:r>
                              <a:rPr lang="en-CA" sz="2000" b="0" i="1" smtClean="0">
                                <a:solidFill>
                                  <a:schemeClr val="tx1">
                                    <a:alpha val="70000"/>
                                  </a:schemeClr>
                                </a:solidFill>
                                <a:latin typeface="Cambria Math" panose="02040503050406030204" pitchFamily="18" charset="0"/>
                              </a:rPr>
                              <m:t>𝑖</m:t>
                            </m:r>
                          </m:sub>
                        </m:sSub>
                        <m:r>
                          <a:rPr lang="en-CA" sz="2000" b="0" i="1" smtClean="0">
                            <a:solidFill>
                              <a:schemeClr val="tx1">
                                <a:alpha val="70000"/>
                              </a:schemeClr>
                            </a:solidFill>
                            <a:latin typeface="Cambria Math" panose="02040503050406030204" pitchFamily="18" charset="0"/>
                          </a:rPr>
                          <m:t>−</m:t>
                        </m:r>
                        <m:sSub>
                          <m:sSubPr>
                            <m:ctrlPr>
                              <a:rPr lang="en-CA" sz="2000" b="0" i="1" smtClean="0">
                                <a:solidFill>
                                  <a:schemeClr val="tx1">
                                    <a:alpha val="70000"/>
                                  </a:schemeClr>
                                </a:solidFill>
                                <a:latin typeface="Cambria Math" panose="02040503050406030204" pitchFamily="18" charset="0"/>
                              </a:rPr>
                            </m:ctrlPr>
                          </m:sSubPr>
                          <m:e>
                            <m:r>
                              <a:rPr lang="en-CA" sz="2000" b="0" i="1" smtClean="0">
                                <a:solidFill>
                                  <a:schemeClr val="tx1">
                                    <a:alpha val="70000"/>
                                  </a:schemeClr>
                                </a:solidFill>
                                <a:latin typeface="Cambria Math" panose="02040503050406030204" pitchFamily="18" charset="0"/>
                              </a:rPr>
                              <m:t>𝑥</m:t>
                            </m:r>
                          </m:e>
                          <m:sub>
                            <m:r>
                              <a:rPr lang="en-CA" sz="2000" b="0" i="1" smtClean="0">
                                <a:solidFill>
                                  <a:schemeClr val="tx1">
                                    <a:alpha val="70000"/>
                                  </a:schemeClr>
                                </a:solidFill>
                                <a:latin typeface="Cambria Math" panose="02040503050406030204" pitchFamily="18" charset="0"/>
                              </a:rPr>
                              <m:t>𝑗</m:t>
                            </m:r>
                          </m:sub>
                        </m:sSub>
                      </m:e>
                    </m:d>
                  </m:oMath>
                </a14:m>
                <a:endParaRPr lang="en-US" sz="2000" dirty="0">
                  <a:solidFill>
                    <a:schemeClr val="tx1">
                      <a:alpha val="70000"/>
                    </a:schemeClr>
                  </a:solidFill>
                </a:endParaRPr>
              </a:p>
              <a:p>
                <a:pPr marL="228600" indent="0">
                  <a:buNone/>
                </a:pPr>
                <a:endParaRPr lang="en-US" dirty="0"/>
              </a:p>
              <a:p>
                <a:r>
                  <a:rPr lang="en-US" sz="2000" dirty="0">
                    <a:solidFill>
                      <a:schemeClr val="tx1">
                        <a:alpha val="70000"/>
                      </a:schemeClr>
                    </a:solidFill>
                  </a:rPr>
                  <a:t>Double-Well</a:t>
                </a:r>
              </a:p>
            </p:txBody>
          </p:sp>
        </mc:Choice>
        <mc:Fallback xmlns="">
          <p:sp>
            <p:nvSpPr>
              <p:cNvPr id="3" name="Content Placeholder 2">
                <a:extLst>
                  <a:ext uri="{FF2B5EF4-FFF2-40B4-BE49-F238E27FC236}">
                    <a16:creationId xmlns:a16="http://schemas.microsoft.com/office/drawing/2014/main" id="{3F9ACAD2-3BA3-F6E8-EB98-33F2039712E7}"/>
                  </a:ext>
                </a:extLst>
              </p:cNvPr>
              <p:cNvSpPr>
                <a:spLocks noGrp="1" noRot="1" noChangeAspect="1" noMove="1" noResize="1" noEditPoints="1" noAdjustHandles="1" noChangeArrowheads="1" noChangeShapeType="1" noTextEdit="1"/>
              </p:cNvSpPr>
              <p:nvPr>
                <p:ph idx="1"/>
              </p:nvPr>
            </p:nvSpPr>
            <p:spPr>
              <a:xfrm>
                <a:off x="304800" y="862739"/>
                <a:ext cx="10515600" cy="3998306"/>
              </a:xfrm>
              <a:blipFill>
                <a:blip r:embed="rId3"/>
                <a:stretch>
                  <a:fillRect t="-107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DBF672C-BF77-BB48-6736-5CEB4A808AD0}"/>
              </a:ext>
            </a:extLst>
          </p:cNvPr>
          <p:cNvSpPr txBox="1"/>
          <p:nvPr/>
        </p:nvSpPr>
        <p:spPr>
          <a:xfrm>
            <a:off x="5238835" y="577204"/>
            <a:ext cx="2794029" cy="1169551"/>
          </a:xfrm>
          <a:prstGeom prst="rect">
            <a:avLst/>
          </a:prstGeom>
          <a:noFill/>
        </p:spPr>
        <p:txBody>
          <a:bodyPr wrap="square" rtlCol="0">
            <a:spAutoFit/>
          </a:bodyPr>
          <a:lstStyle/>
          <a:p>
            <a:r>
              <a:rPr lang="en-US" sz="1400" dirty="0"/>
              <a:t>Highly symmetric </a:t>
            </a:r>
          </a:p>
          <a:p>
            <a:pPr lvl="1">
              <a:buFont typeface="Arial" panose="020B0604020202020204" pitchFamily="34" charset="0"/>
              <a:buChar char="•"/>
            </a:pPr>
            <a:r>
              <a:rPr lang="en-US" sz="1400" dirty="0"/>
              <a:t>Invariant under rotations of the system</a:t>
            </a:r>
          </a:p>
          <a:p>
            <a:pPr lvl="1">
              <a:buFont typeface="Arial" panose="020B0604020202020204" pitchFamily="34" charset="0"/>
              <a:buChar char="•"/>
            </a:pPr>
            <a:r>
              <a:rPr lang="en-US" sz="1400" dirty="0"/>
              <a:t>Invariant under permutations of atoms</a:t>
            </a:r>
          </a:p>
        </p:txBody>
      </p:sp>
      <p:pic>
        <p:nvPicPr>
          <p:cNvPr id="6" name="Picture 5" descr="Chart, histogram&#10;&#10;Description automatically generated">
            <a:extLst>
              <a:ext uri="{FF2B5EF4-FFF2-40B4-BE49-F238E27FC236}">
                <a16:creationId xmlns:a16="http://schemas.microsoft.com/office/drawing/2014/main" id="{87D9707E-1A18-6685-98DC-1624823A1B1D}"/>
              </a:ext>
            </a:extLst>
          </p:cNvPr>
          <p:cNvPicPr>
            <a:picLocks noChangeAspect="1"/>
          </p:cNvPicPr>
          <p:nvPr/>
        </p:nvPicPr>
        <p:blipFill>
          <a:blip r:embed="rId4"/>
          <a:stretch>
            <a:fillRect/>
          </a:stretch>
        </p:blipFill>
        <p:spPr>
          <a:xfrm>
            <a:off x="662388" y="2437207"/>
            <a:ext cx="3220871" cy="1983585"/>
          </a:xfrm>
          <a:prstGeom prst="rect">
            <a:avLst/>
          </a:prstGeom>
        </p:spPr>
      </p:pic>
      <p:sp>
        <p:nvSpPr>
          <p:cNvPr id="7" name="TextBox 6">
            <a:extLst>
              <a:ext uri="{FF2B5EF4-FFF2-40B4-BE49-F238E27FC236}">
                <a16:creationId xmlns:a16="http://schemas.microsoft.com/office/drawing/2014/main" id="{903412CC-2BA2-4E90-702C-A26034973658}"/>
              </a:ext>
            </a:extLst>
          </p:cNvPr>
          <p:cNvSpPr txBox="1"/>
          <p:nvPr/>
        </p:nvSpPr>
        <p:spPr>
          <a:xfrm>
            <a:off x="4731057" y="5076352"/>
            <a:ext cx="2212258" cy="1231106"/>
          </a:xfrm>
          <a:prstGeom prst="rect">
            <a:avLst/>
          </a:prstGeom>
          <a:noFill/>
        </p:spPr>
        <p:txBody>
          <a:bodyPr wrap="square" rtlCol="0">
            <a:spAutoFit/>
          </a:bodyPr>
          <a:lstStyle/>
          <a:p>
            <a:r>
              <a:rPr lang="en-US" sz="1400" dirty="0"/>
              <a:t>-    2D</a:t>
            </a:r>
          </a:p>
          <a:p>
            <a:pPr marL="285750" indent="-285750">
              <a:buFontTx/>
              <a:buChar char="-"/>
            </a:pPr>
            <a:r>
              <a:rPr lang="en-US" sz="1400" dirty="0"/>
              <a:t>4 particles</a:t>
            </a:r>
          </a:p>
          <a:p>
            <a:pPr marL="285750" indent="-285750">
              <a:buFontTx/>
              <a:buChar char="-"/>
            </a:pPr>
            <a:r>
              <a:rPr lang="en-US" sz="1400" dirty="0"/>
              <a:t>5 unique</a:t>
            </a:r>
          </a:p>
          <a:p>
            <a:r>
              <a:rPr lang="en-US" sz="1400" dirty="0"/>
              <a:t>       Metastable states</a:t>
            </a:r>
          </a:p>
          <a:p>
            <a:endParaRPr lang="en-US" dirty="0"/>
          </a:p>
        </p:txBody>
      </p:sp>
      <p:pic>
        <p:nvPicPr>
          <p:cNvPr id="9" name="Picture 8" descr="Calendar&#10;&#10;Description automatically generated with medium confidence">
            <a:extLst>
              <a:ext uri="{FF2B5EF4-FFF2-40B4-BE49-F238E27FC236}">
                <a16:creationId xmlns:a16="http://schemas.microsoft.com/office/drawing/2014/main" id="{DE2737EB-C3E7-A2BA-992C-EA913E0F00B9}"/>
              </a:ext>
            </a:extLst>
          </p:cNvPr>
          <p:cNvPicPr>
            <a:picLocks noChangeAspect="1"/>
          </p:cNvPicPr>
          <p:nvPr/>
        </p:nvPicPr>
        <p:blipFill rotWithShape="1">
          <a:blip r:embed="rId5"/>
          <a:srcRect t="-3952"/>
          <a:stretch/>
        </p:blipFill>
        <p:spPr>
          <a:xfrm>
            <a:off x="720213" y="5122394"/>
            <a:ext cx="4081896" cy="846000"/>
          </a:xfrm>
          <a:prstGeom prst="rect">
            <a:avLst/>
          </a:prstGeom>
        </p:spPr>
      </p:pic>
      <p:sp>
        <p:nvSpPr>
          <p:cNvPr id="10" name="TextBox 9">
            <a:extLst>
              <a:ext uri="{FF2B5EF4-FFF2-40B4-BE49-F238E27FC236}">
                <a16:creationId xmlns:a16="http://schemas.microsoft.com/office/drawing/2014/main" id="{DD2F8186-7E7B-59B2-51F9-E2329F3A78E3}"/>
              </a:ext>
            </a:extLst>
          </p:cNvPr>
          <p:cNvSpPr txBox="1"/>
          <p:nvPr/>
        </p:nvSpPr>
        <p:spPr>
          <a:xfrm>
            <a:off x="6375692" y="1957026"/>
            <a:ext cx="4297106" cy="400110"/>
          </a:xfrm>
          <a:prstGeom prst="rect">
            <a:avLst/>
          </a:prstGeom>
          <a:noFill/>
        </p:spPr>
        <p:txBody>
          <a:bodyPr wrap="square" rtlCol="0">
            <a:spAutoFit/>
          </a:bodyPr>
          <a:lstStyle/>
          <a:p>
            <a:r>
              <a:rPr lang="en-US" sz="2000" dirty="0"/>
              <a:t>Lennard-Jones</a:t>
            </a:r>
          </a:p>
        </p:txBody>
      </p:sp>
      <p:pic>
        <p:nvPicPr>
          <p:cNvPr id="12" name="Picture 11" descr="Chart, histogram&#10;&#10;Description automatically generated">
            <a:extLst>
              <a:ext uri="{FF2B5EF4-FFF2-40B4-BE49-F238E27FC236}">
                <a16:creationId xmlns:a16="http://schemas.microsoft.com/office/drawing/2014/main" id="{9654D621-37F4-6BED-8B6A-AB81862270B5}"/>
              </a:ext>
            </a:extLst>
          </p:cNvPr>
          <p:cNvPicPr>
            <a:picLocks noChangeAspect="1"/>
          </p:cNvPicPr>
          <p:nvPr/>
        </p:nvPicPr>
        <p:blipFill>
          <a:blip r:embed="rId6"/>
          <a:stretch>
            <a:fillRect/>
          </a:stretch>
        </p:blipFill>
        <p:spPr>
          <a:xfrm>
            <a:off x="6422428" y="2357136"/>
            <a:ext cx="3220871" cy="1987145"/>
          </a:xfrm>
          <a:prstGeom prst="rect">
            <a:avLst/>
          </a:prstGeom>
        </p:spPr>
      </p:pic>
      <p:pic>
        <p:nvPicPr>
          <p:cNvPr id="14" name="Picture 13" descr="Shape, polygon&#10;&#10;Description automatically generated">
            <a:extLst>
              <a:ext uri="{FF2B5EF4-FFF2-40B4-BE49-F238E27FC236}">
                <a16:creationId xmlns:a16="http://schemas.microsoft.com/office/drawing/2014/main" id="{CCF27B31-9A92-7F7A-12D4-91B319B3BC9F}"/>
              </a:ext>
            </a:extLst>
          </p:cNvPr>
          <p:cNvPicPr>
            <a:picLocks noChangeAspect="1"/>
          </p:cNvPicPr>
          <p:nvPr/>
        </p:nvPicPr>
        <p:blipFill rotWithShape="1">
          <a:blip r:embed="rId7"/>
          <a:srcRect t="-1115" b="38934"/>
          <a:stretch/>
        </p:blipFill>
        <p:spPr>
          <a:xfrm>
            <a:off x="6790848" y="4413849"/>
            <a:ext cx="3466795" cy="1824041"/>
          </a:xfrm>
          <a:prstGeom prst="rect">
            <a:avLst/>
          </a:prstGeom>
        </p:spPr>
      </p:pic>
      <p:sp>
        <p:nvSpPr>
          <p:cNvPr id="15" name="TextBox 14">
            <a:extLst>
              <a:ext uri="{FF2B5EF4-FFF2-40B4-BE49-F238E27FC236}">
                <a16:creationId xmlns:a16="http://schemas.microsoft.com/office/drawing/2014/main" id="{9818412F-D1B2-FA35-C037-508B0B9B024C}"/>
              </a:ext>
            </a:extLst>
          </p:cNvPr>
          <p:cNvSpPr txBox="1"/>
          <p:nvPr/>
        </p:nvSpPr>
        <p:spPr>
          <a:xfrm>
            <a:off x="10231470" y="4852895"/>
            <a:ext cx="1583299" cy="1384995"/>
          </a:xfrm>
          <a:prstGeom prst="rect">
            <a:avLst/>
          </a:prstGeom>
          <a:noFill/>
        </p:spPr>
        <p:txBody>
          <a:bodyPr wrap="square" rtlCol="0">
            <a:spAutoFit/>
          </a:bodyPr>
          <a:lstStyle/>
          <a:p>
            <a:pPr marL="285750" indent="-285750">
              <a:buFontTx/>
              <a:buChar char="-"/>
            </a:pPr>
            <a:r>
              <a:rPr lang="en-US" sz="1400" dirty="0"/>
              <a:t>3D</a:t>
            </a:r>
          </a:p>
          <a:p>
            <a:pPr marL="285750" indent="-285750">
              <a:buFontTx/>
              <a:buChar char="-"/>
            </a:pPr>
            <a:r>
              <a:rPr lang="en-US" sz="1400" dirty="0"/>
              <a:t>13 particles</a:t>
            </a:r>
          </a:p>
          <a:p>
            <a:pPr marL="285750" indent="-285750">
              <a:buFontTx/>
              <a:buChar char="-"/>
            </a:pPr>
            <a:r>
              <a:rPr lang="en-US" sz="1400" dirty="0"/>
              <a:t>Too many unique metastable states</a:t>
            </a:r>
          </a:p>
        </p:txBody>
      </p:sp>
      <p:sp>
        <p:nvSpPr>
          <p:cNvPr id="5" name="TextBox 4">
            <a:extLst>
              <a:ext uri="{FF2B5EF4-FFF2-40B4-BE49-F238E27FC236}">
                <a16:creationId xmlns:a16="http://schemas.microsoft.com/office/drawing/2014/main" id="{1BA1667A-36B6-0E57-A4FA-8308DEB38B1F}"/>
              </a:ext>
            </a:extLst>
          </p:cNvPr>
          <p:cNvSpPr txBox="1"/>
          <p:nvPr/>
        </p:nvSpPr>
        <p:spPr>
          <a:xfrm>
            <a:off x="9746580" y="2653470"/>
            <a:ext cx="1685076" cy="1169551"/>
          </a:xfrm>
          <a:prstGeom prst="rect">
            <a:avLst/>
          </a:prstGeom>
          <a:noFill/>
        </p:spPr>
        <p:txBody>
          <a:bodyPr wrap="square" rtlCol="0">
            <a:spAutoFit/>
          </a:bodyPr>
          <a:lstStyle/>
          <a:p>
            <a:pPr marL="285750" indent="-285750">
              <a:buFontTx/>
              <a:buChar char="-"/>
            </a:pPr>
            <a:r>
              <a:rPr lang="en-US" sz="1400" dirty="0"/>
              <a:t>Complex energy landscapes</a:t>
            </a:r>
          </a:p>
          <a:p>
            <a:pPr marL="285750" indent="-285750">
              <a:buFontTx/>
              <a:buChar char="-"/>
            </a:pPr>
            <a:r>
              <a:rPr lang="en-US" sz="1400" dirty="0"/>
              <a:t>Energy minima difficult to find</a:t>
            </a:r>
          </a:p>
        </p:txBody>
      </p:sp>
      <p:sp>
        <p:nvSpPr>
          <p:cNvPr id="8" name="TextBox 7">
            <a:extLst>
              <a:ext uri="{FF2B5EF4-FFF2-40B4-BE49-F238E27FC236}">
                <a16:creationId xmlns:a16="http://schemas.microsoft.com/office/drawing/2014/main" id="{2942ADDC-8602-1353-6911-855BF03D5EF7}"/>
              </a:ext>
            </a:extLst>
          </p:cNvPr>
          <p:cNvSpPr txBox="1"/>
          <p:nvPr/>
        </p:nvSpPr>
        <p:spPr>
          <a:xfrm>
            <a:off x="4254448" y="3139154"/>
            <a:ext cx="2008842" cy="523220"/>
          </a:xfrm>
          <a:prstGeom prst="rect">
            <a:avLst/>
          </a:prstGeom>
          <a:noFill/>
        </p:spPr>
        <p:txBody>
          <a:bodyPr wrap="square" rtlCol="0">
            <a:spAutoFit/>
          </a:bodyPr>
          <a:lstStyle/>
          <a:p>
            <a:r>
              <a:rPr lang="en-US" sz="1400" dirty="0"/>
              <a:t>Energy contributions per distance</a:t>
            </a:r>
          </a:p>
        </p:txBody>
      </p:sp>
    </p:spTree>
    <p:extLst>
      <p:ext uri="{BB962C8B-B14F-4D97-AF65-F5344CB8AC3E}">
        <p14:creationId xmlns:p14="http://schemas.microsoft.com/office/powerpoint/2010/main" val="4755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C948-DA59-BB32-0C47-A07E040B1916}"/>
              </a:ext>
            </a:extLst>
          </p:cNvPr>
          <p:cNvSpPr>
            <a:spLocks noGrp="1"/>
          </p:cNvSpPr>
          <p:nvPr>
            <p:ph type="title"/>
          </p:nvPr>
        </p:nvSpPr>
        <p:spPr>
          <a:xfrm>
            <a:off x="439994" y="504056"/>
            <a:ext cx="8246806" cy="734809"/>
          </a:xfrm>
        </p:spPr>
        <p:txBody>
          <a:bodyPr>
            <a:normAutofit fontScale="90000"/>
          </a:bodyPr>
          <a:lstStyle/>
          <a:p>
            <a:r>
              <a:rPr lang="en-US" dirty="0"/>
              <a:t>Gaussian Mixture Potentials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1193FA-CCDC-9926-0E4C-74EAD50C62CD}"/>
                  </a:ext>
                </a:extLst>
              </p:cNvPr>
              <p:cNvSpPr>
                <a:spLocks noGrp="1"/>
              </p:cNvSpPr>
              <p:nvPr>
                <p:ph idx="1"/>
              </p:nvPr>
            </p:nvSpPr>
            <p:spPr>
              <a:xfrm>
                <a:off x="502476" y="1238865"/>
                <a:ext cx="10515600" cy="3998306"/>
              </a:xfrm>
            </p:spPr>
            <p:txBody>
              <a:bodyPr>
                <a:normAutofit/>
              </a:bodyPr>
              <a:lstStyle/>
              <a:p>
                <a:r>
                  <a:rPr lang="en-US" sz="2400" dirty="0"/>
                  <a:t>Gradient-field transforming the system</a:t>
                </a:r>
              </a:p>
              <a:p>
                <a:pPr lvl="1">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d>
                      <m:dPr>
                        <m:ctrlPr>
                          <a:rPr lang="en-CA" sz="2000" b="0" i="1" smtClean="0">
                            <a:latin typeface="Cambria Math" panose="02040503050406030204" pitchFamily="18" charset="0"/>
                            <a:ea typeface="Cambria Math" panose="02040503050406030204" pitchFamily="18" charset="0"/>
                          </a:rPr>
                        </m:ctrlPr>
                      </m:dPr>
                      <m:e>
                        <m:r>
                          <a:rPr lang="en-CA" sz="2000" b="0" i="1" smtClean="0">
                            <a:latin typeface="Cambria Math" panose="02040503050406030204" pitchFamily="18" charset="0"/>
                            <a:ea typeface="Cambria Math" panose="02040503050406030204" pitchFamily="18" charset="0"/>
                          </a:rPr>
                          <m:t>𝑥</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m:t>
                        </m:r>
                      </m:e>
                    </m:d>
                    <m:r>
                      <a:rPr lang="en-CA" sz="2000" b="0" i="1" smtClean="0">
                        <a:latin typeface="Cambria Math" panose="02040503050406030204" pitchFamily="18" charset="0"/>
                        <a:ea typeface="Cambria Math" panose="02040503050406030204" pitchFamily="18" charset="0"/>
                      </a:rPr>
                      <m:t>=</m:t>
                    </m:r>
                    <m:nary>
                      <m:naryPr>
                        <m:chr m:val="∑"/>
                        <m:supHide m:val="on"/>
                        <m:ctrlPr>
                          <a:rPr lang="en-CA" sz="2000" b="0" i="1" smtClean="0">
                            <a:latin typeface="Cambria Math" panose="02040503050406030204" pitchFamily="18" charset="0"/>
                            <a:ea typeface="Cambria Math" panose="02040503050406030204" pitchFamily="18" charset="0"/>
                          </a:rPr>
                        </m:ctrlPr>
                      </m:naryPr>
                      <m:sub>
                        <m:r>
                          <m:rPr>
                            <m:brk m:alnAt="7"/>
                          </m:rPr>
                          <a:rPr lang="en-CA" sz="2000" b="0" i="1" smtClean="0">
                            <a:latin typeface="Cambria Math" panose="02040503050406030204" pitchFamily="18" charset="0"/>
                            <a:ea typeface="Cambria Math" panose="02040503050406030204" pitchFamily="18" charset="0"/>
                          </a:rPr>
                          <m:t>𝑖</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𝑗</m:t>
                        </m:r>
                      </m:sub>
                      <m:sup/>
                      <m:e>
                        <m:r>
                          <a:rPr lang="en-CA" sz="2000" b="0" i="1" smtClean="0">
                            <a:latin typeface="Cambria Math" panose="02040503050406030204" pitchFamily="18" charset="0"/>
                            <a:ea typeface="Cambria Math" panose="02040503050406030204" pitchFamily="18" charset="0"/>
                          </a:rPr>
                          <m:t>∅(</m:t>
                        </m:r>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𝑑</m:t>
                            </m:r>
                          </m:e>
                          <m:sub>
                            <m:r>
                              <a:rPr lang="en-CA" sz="2000" b="0" i="1" smtClean="0">
                                <a:latin typeface="Cambria Math" panose="02040503050406030204" pitchFamily="18" charset="0"/>
                                <a:ea typeface="Cambria Math" panose="02040503050406030204" pitchFamily="18" charset="0"/>
                              </a:rPr>
                              <m:t>𝑖𝑗</m:t>
                            </m:r>
                          </m:sub>
                        </m:sSub>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m:t>
                        </m:r>
                      </m:e>
                    </m:nary>
                  </m:oMath>
                </a14:m>
                <a:r>
                  <a:rPr lang="en-CA" sz="2000" dirty="0">
                    <a:ea typeface="Cambria Math" panose="02040503050406030204" pitchFamily="18" charset="0"/>
                  </a:rPr>
                  <a:t> </a:t>
                </a:r>
              </a:p>
              <a:p>
                <a:pPr lvl="1">
                  <a:buFont typeface="Arial" panose="020B0604020202020204" pitchFamily="34" charset="0"/>
                  <a:buChar char="•"/>
                </a:pPr>
                <a:r>
                  <a:rPr lang="en-CA" sz="2000" dirty="0">
                    <a:ea typeface="Cambria Math" panose="02040503050406030204" pitchFamily="18" charset="0"/>
                  </a:rPr>
                  <a:t>  </a:t>
                </a:r>
                <a14:m>
                  <m:oMath xmlns:m="http://schemas.openxmlformats.org/officeDocument/2006/math">
                    <m:r>
                      <m:rPr>
                        <m:sty m:val="p"/>
                      </m:rPr>
                      <a:rPr lang="en-CA" sz="2000" b="0" i="0" smtClean="0">
                        <a:latin typeface="Cambria Math" panose="02040503050406030204" pitchFamily="18" charset="0"/>
                        <a:ea typeface="Cambria Math" panose="02040503050406030204" pitchFamily="18" charset="0"/>
                      </a:rPr>
                      <m:t>v</m:t>
                    </m:r>
                    <m:d>
                      <m:dPr>
                        <m:ctrlPr>
                          <a:rPr lang="en-CA" sz="2000" b="0" i="1" smtClean="0">
                            <a:latin typeface="Cambria Math" panose="02040503050406030204" pitchFamily="18" charset="0"/>
                            <a:ea typeface="Cambria Math" panose="02040503050406030204" pitchFamily="18" charset="0"/>
                          </a:rPr>
                        </m:ctrlPr>
                      </m:dPr>
                      <m:e>
                        <m:r>
                          <m:rPr>
                            <m:sty m:val="p"/>
                          </m:rPr>
                          <a:rPr lang="en-CA" sz="2000" b="0" i="0" smtClean="0">
                            <a:latin typeface="Cambria Math" panose="02040503050406030204" pitchFamily="18" charset="0"/>
                            <a:ea typeface="Cambria Math" panose="02040503050406030204" pitchFamily="18" charset="0"/>
                          </a:rPr>
                          <m:t>x</m:t>
                        </m:r>
                        <m:d>
                          <m:dPr>
                            <m:ctrlPr>
                              <a:rPr lang="en-CA" sz="2000" b="0" i="1" smtClean="0">
                                <a:latin typeface="Cambria Math" panose="02040503050406030204" pitchFamily="18" charset="0"/>
                                <a:ea typeface="Cambria Math" panose="02040503050406030204" pitchFamily="18" charset="0"/>
                              </a:rPr>
                            </m:ctrlPr>
                          </m:dPr>
                          <m:e>
                            <m:r>
                              <m:rPr>
                                <m:sty m:val="p"/>
                              </m:rPr>
                              <a:rPr lang="en-CA" sz="2000" b="0" i="0" smtClean="0">
                                <a:latin typeface="Cambria Math" panose="02040503050406030204" pitchFamily="18" charset="0"/>
                                <a:ea typeface="Cambria Math" panose="02040503050406030204" pitchFamily="18" charset="0"/>
                              </a:rPr>
                              <m:t>t</m:t>
                            </m:r>
                          </m:e>
                        </m:d>
                      </m:e>
                    </m:d>
                    <m:r>
                      <a:rPr lang="en-CA" sz="2000" b="0" i="0" smtClean="0">
                        <a:latin typeface="Cambria Math" panose="02040503050406030204" pitchFamily="18" charset="0"/>
                        <a:ea typeface="Cambria Math" panose="02040503050406030204" pitchFamily="18" charset="0"/>
                      </a:rPr>
                      <m:t>=</m:t>
                    </m:r>
                    <m:f>
                      <m:fPr>
                        <m:ctrlPr>
                          <a:rPr lang="en-CA" sz="2000" i="1" smtClean="0">
                            <a:latin typeface="Cambria Math" panose="02040503050406030204" pitchFamily="18" charset="0"/>
                            <a:ea typeface="Cambria Math" panose="02040503050406030204" pitchFamily="18" charset="0"/>
                          </a:rPr>
                        </m:ctrlPr>
                      </m:fPr>
                      <m:num>
                        <m:r>
                          <a:rPr lang="en-CA" sz="2000" i="1" smtClean="0">
                            <a:latin typeface="Cambria Math" panose="02040503050406030204" pitchFamily="18" charset="0"/>
                            <a:ea typeface="Cambria Math" panose="02040503050406030204" pitchFamily="18" charset="0"/>
                          </a:rPr>
                          <m:t>𝜕</m:t>
                        </m:r>
                        <m:sSub>
                          <m:sSubPr>
                            <m:ctrlPr>
                              <a:rPr lang="en-CA" sz="200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𝑥</m:t>
                            </m:r>
                          </m:e>
                          <m:sub>
                            <m:r>
                              <a:rPr lang="en-CA" sz="2000" b="0" i="1" smtClean="0">
                                <a:latin typeface="Cambria Math" panose="02040503050406030204" pitchFamily="18" charset="0"/>
                                <a:ea typeface="Cambria Math" panose="02040503050406030204" pitchFamily="18" charset="0"/>
                              </a:rPr>
                              <m:t>𝑖</m:t>
                            </m:r>
                          </m:sub>
                        </m:sSub>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m:t>
                        </m:r>
                      </m:num>
                      <m:den>
                        <m:r>
                          <a:rPr lang="en-CA" sz="200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den>
                    </m:f>
                    <m:r>
                      <a:rPr lang="en-CA" sz="2000" b="0" i="1" smtClean="0">
                        <a:latin typeface="Cambria Math" panose="02040503050406030204" pitchFamily="18" charset="0"/>
                        <a:ea typeface="Cambria Math" panose="02040503050406030204" pitchFamily="18" charset="0"/>
                      </a:rPr>
                      <m:t>=</m:t>
                    </m:r>
                    <m:sSub>
                      <m:sSubPr>
                        <m:ctrlPr>
                          <a:rPr lang="en-CA" sz="2000" b="0" i="1" smtClean="0">
                            <a:latin typeface="Cambria Math" panose="02040503050406030204" pitchFamily="18" charset="0"/>
                            <a:ea typeface="Cambria Math" panose="02040503050406030204" pitchFamily="18" charset="0"/>
                          </a:rPr>
                        </m:ctrlPr>
                      </m:sSubPr>
                      <m:e>
                        <m:r>
                          <m:rPr>
                            <m:sty m:val="p"/>
                          </m:rPr>
                          <a:rPr lang="en-CA" sz="2000" b="0" i="1" smtClean="0">
                            <a:latin typeface="Cambria Math" panose="02040503050406030204" pitchFamily="18" charset="0"/>
                            <a:ea typeface="Cambria Math" panose="02040503050406030204" pitchFamily="18" charset="0"/>
                          </a:rPr>
                          <m:t>∇</m:t>
                        </m:r>
                      </m:e>
                      <m:sub>
                        <m:sSub>
                          <m:sSubPr>
                            <m:ctrlPr>
                              <a:rPr lang="en-CA" sz="2000" b="0" i="1" smtClean="0">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𝑥</m:t>
                            </m:r>
                          </m:e>
                          <m:sub>
                            <m:r>
                              <a:rPr lang="en-CA" sz="2000" b="0" i="1" smtClean="0">
                                <a:latin typeface="Cambria Math" panose="02040503050406030204" pitchFamily="18" charset="0"/>
                                <a:ea typeface="Cambria Math" panose="02040503050406030204" pitchFamily="18" charset="0"/>
                              </a:rPr>
                              <m:t>𝑖</m:t>
                            </m:r>
                          </m:sub>
                        </m:sSub>
                      </m:sub>
                    </m:sSub>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𝑥</m:t>
                    </m:r>
                    <m:r>
                      <a:rPr lang="en-CA"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𝑡</m:t>
                    </m:r>
                    <m:r>
                      <a:rPr lang="en-CA" sz="2000" b="0" i="1" smtClean="0">
                        <a:latin typeface="Cambria Math" panose="02040503050406030204" pitchFamily="18" charset="0"/>
                        <a:ea typeface="Cambria Math" panose="02040503050406030204" pitchFamily="18" charset="0"/>
                      </a:rPr>
                      <m:t>))</m:t>
                    </m:r>
                  </m:oMath>
                </a14:m>
                <a:endParaRPr lang="en-CA" sz="200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2C1193FA-CCDC-9926-0E4C-74EAD50C62CD}"/>
                  </a:ext>
                </a:extLst>
              </p:cNvPr>
              <p:cNvSpPr>
                <a:spLocks noGrp="1" noRot="1" noChangeAspect="1" noMove="1" noResize="1" noEditPoints="1" noAdjustHandles="1" noChangeArrowheads="1" noChangeShapeType="1" noTextEdit="1"/>
              </p:cNvSpPr>
              <p:nvPr>
                <p:ph idx="1"/>
              </p:nvPr>
            </p:nvSpPr>
            <p:spPr>
              <a:xfrm>
                <a:off x="502476" y="1238865"/>
                <a:ext cx="10515600" cy="3998306"/>
              </a:xfrm>
              <a:blipFill>
                <a:blip r:embed="rId3"/>
                <a:stretch>
                  <a:fillRect t="-949"/>
                </a:stretch>
              </a:blipFill>
            </p:spPr>
            <p:txBody>
              <a:bodyPr/>
              <a:lstStyle/>
              <a:p>
                <a:r>
                  <a:rPr lang="en-US">
                    <a:noFill/>
                  </a:rPr>
                  <a:t> </a:t>
                </a:r>
              </a:p>
            </p:txBody>
          </p:sp>
        </mc:Fallback>
      </mc:AlternateContent>
      <p:pic>
        <p:nvPicPr>
          <p:cNvPr id="5" name="Picture 4" descr="Chart, diagram&#10;&#10;Description automatically generated">
            <a:extLst>
              <a:ext uri="{FF2B5EF4-FFF2-40B4-BE49-F238E27FC236}">
                <a16:creationId xmlns:a16="http://schemas.microsoft.com/office/drawing/2014/main" id="{46774274-B272-14D3-EA1C-EB691D6AC903}"/>
              </a:ext>
            </a:extLst>
          </p:cNvPr>
          <p:cNvPicPr>
            <a:picLocks noChangeAspect="1"/>
          </p:cNvPicPr>
          <p:nvPr/>
        </p:nvPicPr>
        <p:blipFill>
          <a:blip r:embed="rId4"/>
          <a:stretch>
            <a:fillRect/>
          </a:stretch>
        </p:blipFill>
        <p:spPr>
          <a:xfrm>
            <a:off x="5684076" y="1836848"/>
            <a:ext cx="6005448" cy="4517096"/>
          </a:xfrm>
          <a:prstGeom prst="rect">
            <a:avLst/>
          </a:prstGeom>
        </p:spPr>
      </p:pic>
      <p:sp>
        <p:nvSpPr>
          <p:cNvPr id="6" name="TextBox 5">
            <a:extLst>
              <a:ext uri="{FF2B5EF4-FFF2-40B4-BE49-F238E27FC236}">
                <a16:creationId xmlns:a16="http://schemas.microsoft.com/office/drawing/2014/main" id="{3D29B3DD-5A30-26C8-922F-DF49A548B576}"/>
              </a:ext>
            </a:extLst>
          </p:cNvPr>
          <p:cNvSpPr txBox="1"/>
          <p:nvPr/>
        </p:nvSpPr>
        <p:spPr>
          <a:xfrm>
            <a:off x="835544" y="4141807"/>
            <a:ext cx="3067665" cy="1477328"/>
          </a:xfrm>
          <a:prstGeom prst="rect">
            <a:avLst/>
          </a:prstGeom>
          <a:noFill/>
        </p:spPr>
        <p:txBody>
          <a:bodyPr wrap="square" rtlCol="0">
            <a:spAutoFit/>
          </a:bodyPr>
          <a:lstStyle/>
          <a:p>
            <a:r>
              <a:rPr lang="en-US" dirty="0"/>
              <a:t>-    Closed form Laplacian</a:t>
            </a:r>
          </a:p>
          <a:p>
            <a:pPr marL="285750" indent="-285750">
              <a:buFontTx/>
              <a:buChar char="-"/>
            </a:pPr>
            <a:r>
              <a:rPr lang="en-US" dirty="0"/>
              <a:t>Fast evaluation (no </a:t>
            </a:r>
            <a:r>
              <a:rPr lang="en-US" dirty="0" err="1"/>
              <a:t>autograd</a:t>
            </a:r>
            <a:r>
              <a:rPr lang="en-US" dirty="0"/>
              <a:t>)</a:t>
            </a:r>
          </a:p>
          <a:p>
            <a:pPr marL="285750" indent="-285750">
              <a:buFontTx/>
              <a:buChar char="-"/>
            </a:pPr>
            <a:r>
              <a:rPr lang="en-US" dirty="0"/>
              <a:t> Few Parameters</a:t>
            </a:r>
          </a:p>
          <a:p>
            <a:pPr marL="285750" indent="-285750">
              <a:buFontTx/>
              <a:buChar char="-"/>
            </a:pPr>
            <a:r>
              <a:rPr lang="en-US" dirty="0"/>
              <a:t>Easy to regularize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52F85-1CDA-5D93-38A9-43F4549E1F08}"/>
                  </a:ext>
                </a:extLst>
              </p:cNvPr>
              <p:cNvSpPr txBox="1"/>
              <p:nvPr/>
            </p:nvSpPr>
            <p:spPr>
              <a:xfrm>
                <a:off x="4236276" y="2775566"/>
                <a:ext cx="1524000" cy="1877437"/>
              </a:xfrm>
              <a:prstGeom prst="rect">
                <a:avLst/>
              </a:prstGeom>
              <a:noFill/>
            </p:spPr>
            <p:txBody>
              <a:bodyPr wrap="square" rtlCol="0">
                <a:spAutoFit/>
              </a:bodyPr>
              <a:lstStyle/>
              <a:p>
                <a:r>
                  <a:rPr lang="en-CA" sz="1400" dirty="0">
                    <a:effectLst/>
                    <a:latin typeface="NimbusRomNo9L"/>
                  </a:rPr>
                  <a:t>Each particle </a:t>
                </a:r>
                <a14:m>
                  <m:oMath xmlns:m="http://schemas.openxmlformats.org/officeDocument/2006/math">
                    <m:sSub>
                      <m:sSubPr>
                        <m:ctrlPr>
                          <a:rPr lang="en-CA" sz="1400" i="1" smtClean="0">
                            <a:effectLst/>
                            <a:latin typeface="Cambria Math" panose="02040503050406030204" pitchFamily="18" charset="0"/>
                          </a:rPr>
                        </m:ctrlPr>
                      </m:sSubPr>
                      <m:e>
                        <m:r>
                          <a:rPr lang="en-CA" sz="1400" b="0" i="1" smtClean="0">
                            <a:effectLst/>
                            <a:latin typeface="Cambria Math" panose="02040503050406030204" pitchFamily="18" charset="0"/>
                          </a:rPr>
                          <m:t>𝑥</m:t>
                        </m:r>
                      </m:e>
                      <m:sub>
                        <m:r>
                          <a:rPr lang="en-CA" sz="1400" b="0" i="1" smtClean="0">
                            <a:effectLst/>
                            <a:latin typeface="Cambria Math" panose="02040503050406030204" pitchFamily="18" charset="0"/>
                          </a:rPr>
                          <m:t>𝑖</m:t>
                        </m:r>
                      </m:sub>
                    </m:sSub>
                  </m:oMath>
                </a14:m>
                <a:r>
                  <a:rPr lang="en-CA" sz="1400" dirty="0">
                    <a:effectLst/>
                    <a:latin typeface="CMMI6"/>
                  </a:rPr>
                  <a:t> </a:t>
                </a:r>
                <a:r>
                  <a:rPr lang="en-CA" sz="1400" dirty="0">
                    <a:effectLst/>
                    <a:latin typeface="NimbusRomNo9L"/>
                  </a:rPr>
                  <a:t>is updated by a weighted sum of radial forces depending on distances and the integration time. </a:t>
                </a:r>
                <a:endParaRPr lang="en-CA" sz="1400" dirty="0"/>
              </a:p>
              <a:p>
                <a:endParaRPr lang="en-US" dirty="0"/>
              </a:p>
            </p:txBody>
          </p:sp>
        </mc:Choice>
        <mc:Fallback xmlns="">
          <p:sp>
            <p:nvSpPr>
              <p:cNvPr id="4" name="TextBox 3">
                <a:extLst>
                  <a:ext uri="{FF2B5EF4-FFF2-40B4-BE49-F238E27FC236}">
                    <a16:creationId xmlns:a16="http://schemas.microsoft.com/office/drawing/2014/main" id="{03652F85-1CDA-5D93-38A9-43F4549E1F08}"/>
                  </a:ext>
                </a:extLst>
              </p:cNvPr>
              <p:cNvSpPr txBox="1">
                <a:spLocks noRot="1" noChangeAspect="1" noMove="1" noResize="1" noEditPoints="1" noAdjustHandles="1" noChangeArrowheads="1" noChangeShapeType="1" noTextEdit="1"/>
              </p:cNvSpPr>
              <p:nvPr/>
            </p:nvSpPr>
            <p:spPr>
              <a:xfrm>
                <a:off x="4236276" y="2775566"/>
                <a:ext cx="1524000" cy="1877437"/>
              </a:xfrm>
              <a:prstGeom prst="rect">
                <a:avLst/>
              </a:prstGeom>
              <a:blipFill>
                <a:blip r:embed="rId5"/>
                <a:stretch>
                  <a:fillRect l="-826" t="-6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62270C3-FAA2-96B4-7F46-32C3C59EE331}"/>
              </a:ext>
            </a:extLst>
          </p:cNvPr>
          <p:cNvSpPr txBox="1"/>
          <p:nvPr/>
        </p:nvSpPr>
        <p:spPr>
          <a:xfrm>
            <a:off x="10197082" y="898129"/>
            <a:ext cx="1400430" cy="1877437"/>
          </a:xfrm>
          <a:prstGeom prst="rect">
            <a:avLst/>
          </a:prstGeom>
          <a:noFill/>
        </p:spPr>
        <p:txBody>
          <a:bodyPr wrap="square" rtlCol="0">
            <a:spAutoFit/>
          </a:bodyPr>
          <a:lstStyle/>
          <a:p>
            <a:r>
              <a:rPr lang="en-CA" sz="1400" dirty="0">
                <a:effectLst/>
                <a:latin typeface="NimbusRomNo9L"/>
              </a:rPr>
              <a:t>Time and distances are expanded in </a:t>
            </a:r>
            <a:r>
              <a:rPr lang="en-CA" sz="1400" dirty="0">
                <a:latin typeface="NimbusRomNo9L"/>
              </a:rPr>
              <a:t>an</a:t>
            </a:r>
            <a:r>
              <a:rPr lang="en-CA" sz="1400" dirty="0">
                <a:effectLst/>
                <a:latin typeface="NimbusRomNo9L"/>
              </a:rPr>
              <a:t> RBF basis and mixed with a shared weight matrix. </a:t>
            </a:r>
            <a:endParaRPr lang="en-CA" sz="1400" dirty="0"/>
          </a:p>
          <a:p>
            <a:endParaRPr lang="en-US" dirty="0"/>
          </a:p>
        </p:txBody>
      </p:sp>
      <p:sp>
        <p:nvSpPr>
          <p:cNvPr id="8" name="TextBox 7">
            <a:extLst>
              <a:ext uri="{FF2B5EF4-FFF2-40B4-BE49-F238E27FC236}">
                <a16:creationId xmlns:a16="http://schemas.microsoft.com/office/drawing/2014/main" id="{D23A4776-C452-DCAE-2592-B00F787BC4D2}"/>
              </a:ext>
            </a:extLst>
          </p:cNvPr>
          <p:cNvSpPr txBox="1"/>
          <p:nvPr/>
        </p:nvSpPr>
        <p:spPr>
          <a:xfrm>
            <a:off x="835544" y="3714284"/>
            <a:ext cx="1524000" cy="400110"/>
          </a:xfrm>
          <a:prstGeom prst="rect">
            <a:avLst/>
          </a:prstGeom>
          <a:noFill/>
        </p:spPr>
        <p:txBody>
          <a:bodyPr wrap="square" rtlCol="0">
            <a:spAutoFit/>
          </a:bodyPr>
          <a:lstStyle/>
          <a:p>
            <a:r>
              <a:rPr lang="en-US" sz="2000" dirty="0">
                <a:solidFill>
                  <a:schemeClr val="tx2"/>
                </a:solidFill>
              </a:rPr>
              <a:t>Benefits</a:t>
            </a:r>
          </a:p>
        </p:txBody>
      </p:sp>
    </p:spTree>
    <p:extLst>
      <p:ext uri="{BB962C8B-B14F-4D97-AF65-F5344CB8AC3E}">
        <p14:creationId xmlns:p14="http://schemas.microsoft.com/office/powerpoint/2010/main" val="616706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8AB0-9CC3-E8F8-7960-2C25BA625E7C}"/>
              </a:ext>
            </a:extLst>
          </p:cNvPr>
          <p:cNvSpPr>
            <a:spLocks noGrp="1"/>
          </p:cNvSpPr>
          <p:nvPr>
            <p:ph type="title"/>
          </p:nvPr>
        </p:nvSpPr>
        <p:spPr>
          <a:xfrm>
            <a:off x="513736" y="489309"/>
            <a:ext cx="5031658" cy="823298"/>
          </a:xfrm>
        </p:spPr>
        <p:txBody>
          <a:bodyPr/>
          <a:lstStyle/>
          <a:p>
            <a:r>
              <a:rPr lang="en-US" dirty="0"/>
              <a:t>Experiments</a:t>
            </a:r>
          </a:p>
        </p:txBody>
      </p:sp>
      <p:sp>
        <p:nvSpPr>
          <p:cNvPr id="3" name="Content Placeholder 2">
            <a:extLst>
              <a:ext uri="{FF2B5EF4-FFF2-40B4-BE49-F238E27FC236}">
                <a16:creationId xmlns:a16="http://schemas.microsoft.com/office/drawing/2014/main" id="{7AD91086-CD40-FCA8-4099-BE0785A9204D}"/>
              </a:ext>
            </a:extLst>
          </p:cNvPr>
          <p:cNvSpPr>
            <a:spLocks noGrp="1"/>
          </p:cNvSpPr>
          <p:nvPr>
            <p:ph idx="1"/>
          </p:nvPr>
        </p:nvSpPr>
        <p:spPr>
          <a:xfrm>
            <a:off x="363848" y="1072440"/>
            <a:ext cx="10515600" cy="3998306"/>
          </a:xfrm>
        </p:spPr>
        <p:txBody>
          <a:bodyPr>
            <a:normAutofit/>
          </a:bodyPr>
          <a:lstStyle/>
          <a:p>
            <a:pPr marL="228600" indent="0">
              <a:buNone/>
            </a:pPr>
            <a:endParaRPr lang="en-US" sz="2000" dirty="0"/>
          </a:p>
          <a:p>
            <a:r>
              <a:rPr lang="en-US" sz="2000" dirty="0"/>
              <a:t>Generalization on unseen trajectories</a:t>
            </a:r>
          </a:p>
          <a:p>
            <a:pPr marL="971550" lvl="1" indent="-514350">
              <a:buFont typeface="+mj-lt"/>
              <a:buAutoNum type="arabicPeriod"/>
            </a:pPr>
            <a:r>
              <a:rPr lang="en-US" sz="1800" dirty="0"/>
              <a:t>Train using a MCMC trajectory (Train)</a:t>
            </a:r>
          </a:p>
          <a:p>
            <a:pPr marL="971550" lvl="1" indent="-514350">
              <a:buFont typeface="+mj-lt"/>
              <a:buAutoNum type="arabicPeriod"/>
            </a:pPr>
            <a:r>
              <a:rPr lang="en-US" sz="1800" dirty="0"/>
              <a:t>Evaluate on holdout trajectory (Test)</a:t>
            </a:r>
          </a:p>
        </p:txBody>
      </p:sp>
      <p:pic>
        <p:nvPicPr>
          <p:cNvPr id="5" name="Picture 4" descr="Chart, line chart&#10;&#10;Description automatically generated">
            <a:extLst>
              <a:ext uri="{FF2B5EF4-FFF2-40B4-BE49-F238E27FC236}">
                <a16:creationId xmlns:a16="http://schemas.microsoft.com/office/drawing/2014/main" id="{C4F0FD87-C060-8CE6-D4D4-B80BF27E4007}"/>
              </a:ext>
            </a:extLst>
          </p:cNvPr>
          <p:cNvPicPr>
            <a:picLocks noChangeAspect="1"/>
          </p:cNvPicPr>
          <p:nvPr/>
        </p:nvPicPr>
        <p:blipFill>
          <a:blip r:embed="rId3"/>
          <a:stretch>
            <a:fillRect/>
          </a:stretch>
        </p:blipFill>
        <p:spPr>
          <a:xfrm>
            <a:off x="6265728" y="1871953"/>
            <a:ext cx="5335714" cy="2399281"/>
          </a:xfrm>
          <a:prstGeom prst="rect">
            <a:avLst/>
          </a:prstGeom>
        </p:spPr>
      </p:pic>
      <p:sp>
        <p:nvSpPr>
          <p:cNvPr id="6" name="TextBox 5">
            <a:extLst>
              <a:ext uri="{FF2B5EF4-FFF2-40B4-BE49-F238E27FC236}">
                <a16:creationId xmlns:a16="http://schemas.microsoft.com/office/drawing/2014/main" id="{A55C42D2-B513-1544-F464-5EEA4E02AAF9}"/>
              </a:ext>
            </a:extLst>
          </p:cNvPr>
          <p:cNvSpPr txBox="1"/>
          <p:nvPr/>
        </p:nvSpPr>
        <p:spPr>
          <a:xfrm>
            <a:off x="10879448" y="1401030"/>
            <a:ext cx="575187" cy="307777"/>
          </a:xfrm>
          <a:prstGeom prst="rect">
            <a:avLst/>
          </a:prstGeom>
          <a:noFill/>
        </p:spPr>
        <p:txBody>
          <a:bodyPr wrap="square" rtlCol="0">
            <a:spAutoFit/>
          </a:bodyPr>
          <a:lstStyle/>
          <a:p>
            <a:r>
              <a:rPr lang="en-US" sz="1400" dirty="0"/>
              <a:t>ML</a:t>
            </a:r>
          </a:p>
        </p:txBody>
      </p:sp>
      <p:pic>
        <p:nvPicPr>
          <p:cNvPr id="8" name="Picture 7" descr="Graphical user interface, histogram&#10;&#10;Description automatically generated with medium confidence">
            <a:extLst>
              <a:ext uri="{FF2B5EF4-FFF2-40B4-BE49-F238E27FC236}">
                <a16:creationId xmlns:a16="http://schemas.microsoft.com/office/drawing/2014/main" id="{E8F02F07-16BA-246E-3358-6C557CD01E06}"/>
              </a:ext>
            </a:extLst>
          </p:cNvPr>
          <p:cNvPicPr>
            <a:picLocks noChangeAspect="1"/>
          </p:cNvPicPr>
          <p:nvPr/>
        </p:nvPicPr>
        <p:blipFill>
          <a:blip r:embed="rId4"/>
          <a:stretch>
            <a:fillRect/>
          </a:stretch>
        </p:blipFill>
        <p:spPr>
          <a:xfrm>
            <a:off x="1499392" y="3121436"/>
            <a:ext cx="5034143" cy="3221389"/>
          </a:xfrm>
          <a:prstGeom prst="rect">
            <a:avLst/>
          </a:prstGeom>
        </p:spPr>
      </p:pic>
      <p:sp>
        <p:nvSpPr>
          <p:cNvPr id="9" name="TextBox 8">
            <a:extLst>
              <a:ext uri="{FF2B5EF4-FFF2-40B4-BE49-F238E27FC236}">
                <a16:creationId xmlns:a16="http://schemas.microsoft.com/office/drawing/2014/main" id="{A9E939E9-C5EC-2D43-EA3B-9C0E6F0DA7B7}"/>
              </a:ext>
            </a:extLst>
          </p:cNvPr>
          <p:cNvSpPr txBox="1"/>
          <p:nvPr/>
        </p:nvSpPr>
        <p:spPr>
          <a:xfrm>
            <a:off x="639096" y="4271234"/>
            <a:ext cx="1047136" cy="307777"/>
          </a:xfrm>
          <a:prstGeom prst="rect">
            <a:avLst/>
          </a:prstGeom>
          <a:noFill/>
        </p:spPr>
        <p:txBody>
          <a:bodyPr wrap="square" rtlCol="0">
            <a:spAutoFit/>
          </a:bodyPr>
          <a:lstStyle/>
          <a:p>
            <a:r>
              <a:rPr lang="en-US" sz="1400" dirty="0"/>
              <a:t>ML+KL</a:t>
            </a:r>
          </a:p>
        </p:txBody>
      </p:sp>
      <p:sp>
        <p:nvSpPr>
          <p:cNvPr id="10" name="TextBox 9">
            <a:extLst>
              <a:ext uri="{FF2B5EF4-FFF2-40B4-BE49-F238E27FC236}">
                <a16:creationId xmlns:a16="http://schemas.microsoft.com/office/drawing/2014/main" id="{92C79A11-72F8-BC03-C0B4-0344709F9AE4}"/>
              </a:ext>
            </a:extLst>
          </p:cNvPr>
          <p:cNvSpPr txBox="1"/>
          <p:nvPr/>
        </p:nvSpPr>
        <p:spPr>
          <a:xfrm>
            <a:off x="1499392" y="5423823"/>
            <a:ext cx="1359310" cy="307777"/>
          </a:xfrm>
          <a:prstGeom prst="rect">
            <a:avLst/>
          </a:prstGeom>
          <a:noFill/>
        </p:spPr>
        <p:txBody>
          <a:bodyPr wrap="square" rtlCol="0">
            <a:spAutoFit/>
          </a:bodyPr>
          <a:lstStyle/>
          <a:p>
            <a:r>
              <a:rPr lang="en-US" sz="1400" dirty="0"/>
              <a:t>Equivariant</a:t>
            </a:r>
          </a:p>
        </p:txBody>
      </p:sp>
      <p:sp>
        <p:nvSpPr>
          <p:cNvPr id="11" name="TextBox 10">
            <a:extLst>
              <a:ext uri="{FF2B5EF4-FFF2-40B4-BE49-F238E27FC236}">
                <a16:creationId xmlns:a16="http://schemas.microsoft.com/office/drawing/2014/main" id="{A9329BF7-F240-38F3-E374-2E89D821E260}"/>
              </a:ext>
            </a:extLst>
          </p:cNvPr>
          <p:cNvSpPr txBox="1"/>
          <p:nvPr/>
        </p:nvSpPr>
        <p:spPr>
          <a:xfrm>
            <a:off x="5048837" y="3901902"/>
            <a:ext cx="1078842" cy="369332"/>
          </a:xfrm>
          <a:prstGeom prst="rect">
            <a:avLst/>
          </a:prstGeom>
          <a:noFill/>
        </p:spPr>
        <p:txBody>
          <a:bodyPr wrap="square" rtlCol="0">
            <a:spAutoFit/>
          </a:bodyPr>
          <a:lstStyle/>
          <a:p>
            <a:r>
              <a:rPr lang="en-US" sz="1000" dirty="0"/>
              <a:t>Data </a:t>
            </a:r>
            <a:r>
              <a:rPr lang="en-US" sz="1000" dirty="0" err="1"/>
              <a:t>aug</a:t>
            </a:r>
            <a:r>
              <a:rPr lang="en-US" dirty="0" err="1"/>
              <a:t>.</a:t>
            </a:r>
            <a:endParaRPr lang="en-US" dirty="0"/>
          </a:p>
        </p:txBody>
      </p:sp>
      <p:sp>
        <p:nvSpPr>
          <p:cNvPr id="12" name="TextBox 11">
            <a:extLst>
              <a:ext uri="{FF2B5EF4-FFF2-40B4-BE49-F238E27FC236}">
                <a16:creationId xmlns:a16="http://schemas.microsoft.com/office/drawing/2014/main" id="{D04B1BA3-FED7-9FD3-7EF6-54FF4A8B3B91}"/>
              </a:ext>
            </a:extLst>
          </p:cNvPr>
          <p:cNvSpPr txBox="1"/>
          <p:nvPr/>
        </p:nvSpPr>
        <p:spPr>
          <a:xfrm>
            <a:off x="2910826" y="3955097"/>
            <a:ext cx="819764" cy="261610"/>
          </a:xfrm>
          <a:prstGeom prst="rect">
            <a:avLst/>
          </a:prstGeom>
          <a:noFill/>
        </p:spPr>
        <p:txBody>
          <a:bodyPr wrap="square" rtlCol="0">
            <a:spAutoFit/>
          </a:bodyPr>
          <a:lstStyle/>
          <a:p>
            <a:r>
              <a:rPr lang="en-US" sz="1050" dirty="0"/>
              <a:t>No </a:t>
            </a:r>
            <a:r>
              <a:rPr lang="en-US" sz="1050" dirty="0" err="1"/>
              <a:t>aug</a:t>
            </a:r>
            <a:r>
              <a:rPr lang="en-US" sz="1100" dirty="0" err="1"/>
              <a:t>.</a:t>
            </a:r>
            <a:endParaRPr lang="en-US" sz="1100" dirty="0"/>
          </a:p>
        </p:txBody>
      </p:sp>
      <p:sp>
        <p:nvSpPr>
          <p:cNvPr id="13" name="TextBox 12">
            <a:extLst>
              <a:ext uri="{FF2B5EF4-FFF2-40B4-BE49-F238E27FC236}">
                <a16:creationId xmlns:a16="http://schemas.microsoft.com/office/drawing/2014/main" id="{A44308D0-6579-3599-D3E5-7F7A96138EFC}"/>
              </a:ext>
            </a:extLst>
          </p:cNvPr>
          <p:cNvSpPr txBox="1"/>
          <p:nvPr/>
        </p:nvSpPr>
        <p:spPr>
          <a:xfrm>
            <a:off x="2901792" y="2788939"/>
            <a:ext cx="1961536" cy="307777"/>
          </a:xfrm>
          <a:prstGeom prst="rect">
            <a:avLst/>
          </a:prstGeom>
          <a:noFill/>
        </p:spPr>
        <p:txBody>
          <a:bodyPr wrap="square" rtlCol="0">
            <a:spAutoFit/>
          </a:bodyPr>
          <a:lstStyle/>
          <a:p>
            <a:r>
              <a:rPr lang="en-US" sz="1400" dirty="0"/>
              <a:t>Non-equivariant</a:t>
            </a:r>
          </a:p>
        </p:txBody>
      </p:sp>
      <p:sp>
        <p:nvSpPr>
          <p:cNvPr id="4" name="TextBox 3">
            <a:extLst>
              <a:ext uri="{FF2B5EF4-FFF2-40B4-BE49-F238E27FC236}">
                <a16:creationId xmlns:a16="http://schemas.microsoft.com/office/drawing/2014/main" id="{B44DDF0E-C435-6A38-5357-E43FC7FAF2F9}"/>
              </a:ext>
            </a:extLst>
          </p:cNvPr>
          <p:cNvSpPr txBox="1"/>
          <p:nvPr/>
        </p:nvSpPr>
        <p:spPr>
          <a:xfrm>
            <a:off x="5003369" y="4768641"/>
            <a:ext cx="2185261" cy="1015663"/>
          </a:xfrm>
          <a:prstGeom prst="rect">
            <a:avLst/>
          </a:prstGeom>
          <a:noFill/>
        </p:spPr>
        <p:txBody>
          <a:bodyPr wrap="square" rtlCol="0">
            <a:spAutoFit/>
          </a:bodyPr>
          <a:lstStyle/>
          <a:p>
            <a:r>
              <a:rPr lang="en-CA" sz="1400" dirty="0">
                <a:effectLst/>
                <a:latin typeface="NimbusRomNo9L"/>
              </a:rPr>
              <a:t>Energy histograms for samples from the DW-4 system </a:t>
            </a:r>
            <a:endParaRPr lang="en-CA" sz="1400" dirty="0"/>
          </a:p>
          <a:p>
            <a:endParaRPr lang="en-US" dirty="0"/>
          </a:p>
        </p:txBody>
      </p:sp>
      <p:sp>
        <p:nvSpPr>
          <p:cNvPr id="7" name="TextBox 6">
            <a:extLst>
              <a:ext uri="{FF2B5EF4-FFF2-40B4-BE49-F238E27FC236}">
                <a16:creationId xmlns:a16="http://schemas.microsoft.com/office/drawing/2014/main" id="{BE43EF6F-A3C1-6B32-29ED-524763CA57A9}"/>
              </a:ext>
            </a:extLst>
          </p:cNvPr>
          <p:cNvSpPr txBox="1"/>
          <p:nvPr/>
        </p:nvSpPr>
        <p:spPr>
          <a:xfrm>
            <a:off x="7532176" y="4271234"/>
            <a:ext cx="852407" cy="307777"/>
          </a:xfrm>
          <a:prstGeom prst="rect">
            <a:avLst/>
          </a:prstGeom>
          <a:noFill/>
        </p:spPr>
        <p:txBody>
          <a:bodyPr wrap="square" rtlCol="0">
            <a:spAutoFit/>
          </a:bodyPr>
          <a:lstStyle/>
          <a:p>
            <a:r>
              <a:rPr lang="en-US" sz="1400" dirty="0"/>
              <a:t>DW-4</a:t>
            </a:r>
          </a:p>
        </p:txBody>
      </p:sp>
      <p:sp>
        <p:nvSpPr>
          <p:cNvPr id="14" name="TextBox 13">
            <a:extLst>
              <a:ext uri="{FF2B5EF4-FFF2-40B4-BE49-F238E27FC236}">
                <a16:creationId xmlns:a16="http://schemas.microsoft.com/office/drawing/2014/main" id="{EE5ED5D2-8973-AC36-3C23-21F8D696332B}"/>
              </a:ext>
            </a:extLst>
          </p:cNvPr>
          <p:cNvSpPr txBox="1"/>
          <p:nvPr/>
        </p:nvSpPr>
        <p:spPr>
          <a:xfrm>
            <a:off x="10082980" y="4267716"/>
            <a:ext cx="796468" cy="307777"/>
          </a:xfrm>
          <a:prstGeom prst="rect">
            <a:avLst/>
          </a:prstGeom>
          <a:noFill/>
        </p:spPr>
        <p:txBody>
          <a:bodyPr wrap="square" rtlCol="0">
            <a:spAutoFit/>
          </a:bodyPr>
          <a:lstStyle/>
          <a:p>
            <a:r>
              <a:rPr lang="en-US" sz="1400" dirty="0"/>
              <a:t>LJ-13</a:t>
            </a:r>
          </a:p>
        </p:txBody>
      </p:sp>
      <p:sp>
        <p:nvSpPr>
          <p:cNvPr id="15" name="TextBox 14">
            <a:extLst>
              <a:ext uri="{FF2B5EF4-FFF2-40B4-BE49-F238E27FC236}">
                <a16:creationId xmlns:a16="http://schemas.microsoft.com/office/drawing/2014/main" id="{24D2B27F-2A2B-ABDA-254A-EC1303686EFE}"/>
              </a:ext>
            </a:extLst>
          </p:cNvPr>
          <p:cNvSpPr txBox="1"/>
          <p:nvPr/>
        </p:nvSpPr>
        <p:spPr>
          <a:xfrm>
            <a:off x="6989736" y="1442284"/>
            <a:ext cx="3302108" cy="307777"/>
          </a:xfrm>
          <a:prstGeom prst="rect">
            <a:avLst/>
          </a:prstGeom>
          <a:noFill/>
        </p:spPr>
        <p:txBody>
          <a:bodyPr wrap="square" rtlCol="0">
            <a:spAutoFit/>
          </a:bodyPr>
          <a:lstStyle/>
          <a:p>
            <a:r>
              <a:rPr lang="en-US" sz="1400" dirty="0"/>
              <a:t>Log-likelihood for train and test data</a:t>
            </a:r>
          </a:p>
        </p:txBody>
      </p:sp>
    </p:spTree>
    <p:extLst>
      <p:ext uri="{BB962C8B-B14F-4D97-AF65-F5344CB8AC3E}">
        <p14:creationId xmlns:p14="http://schemas.microsoft.com/office/powerpoint/2010/main" val="1426289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6409-6B64-FD0C-AB61-7CDE89170706}"/>
              </a:ext>
            </a:extLst>
          </p:cNvPr>
          <p:cNvSpPr>
            <a:spLocks noGrp="1"/>
          </p:cNvSpPr>
          <p:nvPr>
            <p:ph type="title"/>
          </p:nvPr>
        </p:nvSpPr>
        <p:spPr>
          <a:xfrm>
            <a:off x="484238" y="504057"/>
            <a:ext cx="9397181" cy="646318"/>
          </a:xfrm>
        </p:spPr>
        <p:txBody>
          <a:bodyPr>
            <a:normAutofit fontScale="90000"/>
          </a:bodyPr>
          <a:lstStyle/>
          <a:p>
            <a:r>
              <a:rPr lang="en-US" dirty="0"/>
              <a:t>Experiments</a:t>
            </a:r>
          </a:p>
        </p:txBody>
      </p:sp>
      <p:sp>
        <p:nvSpPr>
          <p:cNvPr id="3" name="Content Placeholder 2">
            <a:extLst>
              <a:ext uri="{FF2B5EF4-FFF2-40B4-BE49-F238E27FC236}">
                <a16:creationId xmlns:a16="http://schemas.microsoft.com/office/drawing/2014/main" id="{70707527-FB01-ED2C-F2B5-295155565267}"/>
              </a:ext>
            </a:extLst>
          </p:cNvPr>
          <p:cNvSpPr>
            <a:spLocks noGrp="1"/>
          </p:cNvSpPr>
          <p:nvPr>
            <p:ph idx="1"/>
          </p:nvPr>
        </p:nvSpPr>
        <p:spPr>
          <a:xfrm>
            <a:off x="596935" y="1411985"/>
            <a:ext cx="5946254" cy="1842659"/>
          </a:xfrm>
        </p:spPr>
        <p:txBody>
          <a:bodyPr>
            <a:normAutofit/>
          </a:bodyPr>
          <a:lstStyle/>
          <a:p>
            <a:r>
              <a:rPr lang="en-US" sz="1800" dirty="0"/>
              <a:t>Computing distinct metastable states</a:t>
            </a:r>
          </a:p>
          <a:p>
            <a:r>
              <a:rPr lang="en-US" sz="1800" dirty="0"/>
              <a:t>Discovery of unseen metastable states</a:t>
            </a:r>
          </a:p>
          <a:p>
            <a:pPr marL="971550" lvl="1" indent="-514350">
              <a:buFont typeface="+mj-lt"/>
              <a:buAutoNum type="arabicPeriod"/>
            </a:pPr>
            <a:r>
              <a:rPr lang="en-US" sz="1800" dirty="0"/>
              <a:t>Train using only one data point + small noise</a:t>
            </a:r>
          </a:p>
          <a:p>
            <a:pPr marL="971550" lvl="1" indent="-514350">
              <a:buFont typeface="+mj-lt"/>
              <a:buAutoNum type="arabicPeriod"/>
            </a:pPr>
            <a:r>
              <a:rPr lang="en-US" sz="1800" dirty="0"/>
              <a:t>Minimize samples on energy to next local minimum</a:t>
            </a:r>
            <a:endParaRPr lang="en-US" sz="2000" dirty="0"/>
          </a:p>
        </p:txBody>
      </p:sp>
      <p:pic>
        <p:nvPicPr>
          <p:cNvPr id="5" name="Picture 4" descr="A close-up of a game&#10;&#10;Description automatically generated with low confidence">
            <a:extLst>
              <a:ext uri="{FF2B5EF4-FFF2-40B4-BE49-F238E27FC236}">
                <a16:creationId xmlns:a16="http://schemas.microsoft.com/office/drawing/2014/main" id="{A15EF964-3C1E-7E8C-7623-7E3B30747079}"/>
              </a:ext>
            </a:extLst>
          </p:cNvPr>
          <p:cNvPicPr>
            <a:picLocks noChangeAspect="1"/>
          </p:cNvPicPr>
          <p:nvPr/>
        </p:nvPicPr>
        <p:blipFill>
          <a:blip r:embed="rId3"/>
          <a:stretch>
            <a:fillRect/>
          </a:stretch>
        </p:blipFill>
        <p:spPr>
          <a:xfrm>
            <a:off x="6648655" y="1253751"/>
            <a:ext cx="4660900" cy="3073400"/>
          </a:xfrm>
          <a:prstGeom prst="rect">
            <a:avLst/>
          </a:prstGeom>
        </p:spPr>
      </p:pic>
      <p:sp>
        <p:nvSpPr>
          <p:cNvPr id="6" name="TextBox 5">
            <a:extLst>
              <a:ext uri="{FF2B5EF4-FFF2-40B4-BE49-F238E27FC236}">
                <a16:creationId xmlns:a16="http://schemas.microsoft.com/office/drawing/2014/main" id="{9B027F35-93E0-BD95-000D-19789B80120E}"/>
              </a:ext>
            </a:extLst>
          </p:cNvPr>
          <p:cNvSpPr txBox="1"/>
          <p:nvPr/>
        </p:nvSpPr>
        <p:spPr>
          <a:xfrm>
            <a:off x="8448163" y="781043"/>
            <a:ext cx="1061884" cy="369332"/>
          </a:xfrm>
          <a:prstGeom prst="rect">
            <a:avLst/>
          </a:prstGeom>
          <a:noFill/>
        </p:spPr>
        <p:txBody>
          <a:bodyPr wrap="square" rtlCol="0">
            <a:spAutoFit/>
          </a:bodyPr>
          <a:lstStyle/>
          <a:p>
            <a:r>
              <a:rPr lang="en-US" dirty="0"/>
              <a:t>ML+KL</a:t>
            </a:r>
          </a:p>
        </p:txBody>
      </p:sp>
      <p:sp>
        <p:nvSpPr>
          <p:cNvPr id="7" name="TextBox 6">
            <a:extLst>
              <a:ext uri="{FF2B5EF4-FFF2-40B4-BE49-F238E27FC236}">
                <a16:creationId xmlns:a16="http://schemas.microsoft.com/office/drawing/2014/main" id="{C965DF37-CD9C-CBF3-9C5D-367A12E3A3AB}"/>
              </a:ext>
            </a:extLst>
          </p:cNvPr>
          <p:cNvSpPr txBox="1"/>
          <p:nvPr/>
        </p:nvSpPr>
        <p:spPr>
          <a:xfrm rot="5400000">
            <a:off x="10034430" y="1855075"/>
            <a:ext cx="2517395" cy="738664"/>
          </a:xfrm>
          <a:prstGeom prst="rect">
            <a:avLst/>
          </a:prstGeom>
          <a:noFill/>
        </p:spPr>
        <p:txBody>
          <a:bodyPr wrap="square" rtlCol="0">
            <a:spAutoFit/>
          </a:bodyPr>
          <a:lstStyle/>
          <a:p>
            <a:r>
              <a:rPr lang="en-US" sz="1400" dirty="0"/>
              <a:t>Samples from Equivariant flow and corresponding minimum states</a:t>
            </a:r>
          </a:p>
        </p:txBody>
      </p:sp>
      <p:sp>
        <p:nvSpPr>
          <p:cNvPr id="8" name="TextBox 7">
            <a:extLst>
              <a:ext uri="{FF2B5EF4-FFF2-40B4-BE49-F238E27FC236}">
                <a16:creationId xmlns:a16="http://schemas.microsoft.com/office/drawing/2014/main" id="{07674CAC-8BF2-B661-962F-3CC396FF7015}"/>
              </a:ext>
            </a:extLst>
          </p:cNvPr>
          <p:cNvSpPr txBox="1"/>
          <p:nvPr/>
        </p:nvSpPr>
        <p:spPr>
          <a:xfrm>
            <a:off x="7852938" y="4206393"/>
            <a:ext cx="3351151" cy="523220"/>
          </a:xfrm>
          <a:prstGeom prst="rect">
            <a:avLst/>
          </a:prstGeom>
          <a:noFill/>
        </p:spPr>
        <p:txBody>
          <a:bodyPr wrap="square" rtlCol="0">
            <a:spAutoFit/>
          </a:bodyPr>
          <a:lstStyle/>
          <a:p>
            <a:r>
              <a:rPr lang="en-US" sz="1400" dirty="0"/>
              <a:t>Samples from non-equivariant flow and corresponding minimum states</a:t>
            </a:r>
          </a:p>
        </p:txBody>
      </p:sp>
      <p:sp>
        <p:nvSpPr>
          <p:cNvPr id="4" name="TextBox 3">
            <a:extLst>
              <a:ext uri="{FF2B5EF4-FFF2-40B4-BE49-F238E27FC236}">
                <a16:creationId xmlns:a16="http://schemas.microsoft.com/office/drawing/2014/main" id="{4106C4E0-5218-7A73-E132-10A4584CE579}"/>
              </a:ext>
            </a:extLst>
          </p:cNvPr>
          <p:cNvSpPr txBox="1"/>
          <p:nvPr/>
        </p:nvSpPr>
        <p:spPr>
          <a:xfrm>
            <a:off x="6678089" y="3021453"/>
            <a:ext cx="1069383" cy="1446550"/>
          </a:xfrm>
          <a:prstGeom prst="rect">
            <a:avLst/>
          </a:prstGeom>
          <a:noFill/>
        </p:spPr>
        <p:txBody>
          <a:bodyPr wrap="square" rtlCol="0">
            <a:spAutoFit/>
          </a:bodyPr>
          <a:lstStyle/>
          <a:p>
            <a:r>
              <a:rPr lang="en-CA" sz="1400" dirty="0">
                <a:effectLst/>
                <a:latin typeface="NimbusRomNo9L"/>
              </a:rPr>
              <a:t>Minimum state used for training in the DW-4 system. </a:t>
            </a:r>
            <a:endParaRPr lang="en-CA" sz="1400" dirty="0"/>
          </a:p>
          <a:p>
            <a:endParaRPr lang="en-US" dirty="0"/>
          </a:p>
        </p:txBody>
      </p:sp>
      <p:pic>
        <p:nvPicPr>
          <p:cNvPr id="11" name="Picture 10" descr="Shape, polygon&#10;&#10;Description automatically generated">
            <a:extLst>
              <a:ext uri="{FF2B5EF4-FFF2-40B4-BE49-F238E27FC236}">
                <a16:creationId xmlns:a16="http://schemas.microsoft.com/office/drawing/2014/main" id="{4F60B2FE-2B3F-BF46-8CE1-503A2FCE453C}"/>
              </a:ext>
            </a:extLst>
          </p:cNvPr>
          <p:cNvPicPr>
            <a:picLocks noChangeAspect="1"/>
          </p:cNvPicPr>
          <p:nvPr/>
        </p:nvPicPr>
        <p:blipFill>
          <a:blip r:embed="rId4"/>
          <a:stretch>
            <a:fillRect/>
          </a:stretch>
        </p:blipFill>
        <p:spPr>
          <a:xfrm>
            <a:off x="491469" y="3254644"/>
            <a:ext cx="3855571" cy="2978673"/>
          </a:xfrm>
          <a:prstGeom prst="rect">
            <a:avLst/>
          </a:prstGeom>
        </p:spPr>
      </p:pic>
      <p:pic>
        <p:nvPicPr>
          <p:cNvPr id="13" name="Picture 12" descr="Table&#10;&#10;Description automatically generated">
            <a:extLst>
              <a:ext uri="{FF2B5EF4-FFF2-40B4-BE49-F238E27FC236}">
                <a16:creationId xmlns:a16="http://schemas.microsoft.com/office/drawing/2014/main" id="{6F197125-89C5-6843-E460-4E5DE06156EC}"/>
              </a:ext>
            </a:extLst>
          </p:cNvPr>
          <p:cNvPicPr>
            <a:picLocks noChangeAspect="1"/>
          </p:cNvPicPr>
          <p:nvPr/>
        </p:nvPicPr>
        <p:blipFill>
          <a:blip r:embed="rId5"/>
          <a:stretch>
            <a:fillRect/>
          </a:stretch>
        </p:blipFill>
        <p:spPr>
          <a:xfrm>
            <a:off x="5357667" y="4729613"/>
            <a:ext cx="5054600" cy="1612900"/>
          </a:xfrm>
          <a:prstGeom prst="rect">
            <a:avLst/>
          </a:prstGeom>
        </p:spPr>
      </p:pic>
    </p:spTree>
    <p:extLst>
      <p:ext uri="{BB962C8B-B14F-4D97-AF65-F5344CB8AC3E}">
        <p14:creationId xmlns:p14="http://schemas.microsoft.com/office/powerpoint/2010/main" val="1937661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B9F9-9D8F-F3F1-4670-7992E32C4622}"/>
              </a:ext>
            </a:extLst>
          </p:cNvPr>
          <p:cNvSpPr>
            <a:spLocks noGrp="1"/>
          </p:cNvSpPr>
          <p:nvPr>
            <p:ph type="title"/>
          </p:nvPr>
        </p:nvSpPr>
        <p:spPr/>
        <p:txBody>
          <a:bodyPr/>
          <a:lstStyle/>
          <a:p>
            <a:r>
              <a:rPr lang="en-US" dirty="0"/>
              <a:t>Summary</a:t>
            </a:r>
          </a:p>
        </p:txBody>
      </p:sp>
      <p:graphicFrame>
        <p:nvGraphicFramePr>
          <p:cNvPr id="5" name="Content Placeholder 2">
            <a:extLst>
              <a:ext uri="{FF2B5EF4-FFF2-40B4-BE49-F238E27FC236}">
                <a16:creationId xmlns:a16="http://schemas.microsoft.com/office/drawing/2014/main" id="{4954C3F4-E90A-F21B-F403-43C7088695C0}"/>
              </a:ext>
            </a:extLst>
          </p:cNvPr>
          <p:cNvGraphicFramePr>
            <a:graphicFrameLocks noGrp="1"/>
          </p:cNvGraphicFramePr>
          <p:nvPr>
            <p:ph idx="1"/>
          </p:nvPr>
        </p:nvGraphicFramePr>
        <p:xfrm>
          <a:off x="838200" y="2178657"/>
          <a:ext cx="10515600" cy="399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1396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474AD3-4654-AA8A-1D74-D4D6493F0379}"/>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5400" dirty="0">
                <a:solidFill>
                  <a:srgbClr val="FFFFFF"/>
                </a:solidFill>
              </a:rPr>
              <a:t>Thank you for your attention!</a:t>
            </a:r>
          </a:p>
        </p:txBody>
      </p:sp>
      <p:sp>
        <p:nvSpPr>
          <p:cNvPr id="21" name="Oval 20">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84A10E93-1B3E-A7B8-0107-DD01E91A4C5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328" y="502617"/>
            <a:ext cx="5863258" cy="5863258"/>
          </a:xfrm>
          <a:prstGeom prst="rect">
            <a:avLst/>
          </a:prstGeom>
        </p:spPr>
      </p:pic>
    </p:spTree>
    <p:extLst>
      <p:ext uri="{BB962C8B-B14F-4D97-AF65-F5344CB8AC3E}">
        <p14:creationId xmlns:p14="http://schemas.microsoft.com/office/powerpoint/2010/main" val="23659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DB76-9545-DF75-474B-B853457F3FD9}"/>
              </a:ext>
            </a:extLst>
          </p:cNvPr>
          <p:cNvSpPr>
            <a:spLocks noGrp="1"/>
          </p:cNvSpPr>
          <p:nvPr>
            <p:ph type="title"/>
          </p:nvPr>
        </p:nvSpPr>
        <p:spPr>
          <a:xfrm>
            <a:off x="492211" y="545114"/>
            <a:ext cx="3980935" cy="505212"/>
          </a:xfrm>
        </p:spPr>
        <p:txBody>
          <a:bodyPr>
            <a:normAutofit fontScale="90000"/>
          </a:bodyPr>
          <a:lstStyle/>
          <a:p>
            <a:r>
              <a:rPr lang="en-US" dirty="0"/>
              <a:t>Introduction</a:t>
            </a:r>
          </a:p>
        </p:txBody>
      </p:sp>
      <p:graphicFrame>
        <p:nvGraphicFramePr>
          <p:cNvPr id="17" name="Content Placeholder 2">
            <a:extLst>
              <a:ext uri="{FF2B5EF4-FFF2-40B4-BE49-F238E27FC236}">
                <a16:creationId xmlns:a16="http://schemas.microsoft.com/office/drawing/2014/main" id="{BF53182E-2E97-BFB3-A893-F9432144F148}"/>
              </a:ext>
            </a:extLst>
          </p:cNvPr>
          <p:cNvGraphicFramePr>
            <a:graphicFrameLocks noGrp="1"/>
          </p:cNvGraphicFramePr>
          <p:nvPr>
            <p:ph idx="1"/>
          </p:nvPr>
        </p:nvGraphicFramePr>
        <p:xfrm>
          <a:off x="739345" y="1248032"/>
          <a:ext cx="7799159" cy="4609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ext, outdoor&#10;&#10;Description automatically generated">
            <a:extLst>
              <a:ext uri="{FF2B5EF4-FFF2-40B4-BE49-F238E27FC236}">
                <a16:creationId xmlns:a16="http://schemas.microsoft.com/office/drawing/2014/main" id="{1E7C2DCC-B2B1-9601-1CCD-EDE92809D3D6}"/>
              </a:ext>
            </a:extLst>
          </p:cNvPr>
          <p:cNvPicPr>
            <a:picLocks noChangeAspect="1"/>
          </p:cNvPicPr>
          <p:nvPr/>
        </p:nvPicPr>
        <p:blipFill>
          <a:blip r:embed="rId8"/>
          <a:stretch>
            <a:fillRect/>
          </a:stretch>
        </p:blipFill>
        <p:spPr>
          <a:xfrm rot="5400000">
            <a:off x="8827690" y="3212773"/>
            <a:ext cx="2621177" cy="423625"/>
          </a:xfrm>
          <a:prstGeom prst="rect">
            <a:avLst/>
          </a:prstGeom>
        </p:spPr>
      </p:pic>
      <p:pic>
        <p:nvPicPr>
          <p:cNvPr id="7" name="Picture 6" descr="A picture containing light&#10;&#10;Description automatically generated">
            <a:extLst>
              <a:ext uri="{FF2B5EF4-FFF2-40B4-BE49-F238E27FC236}">
                <a16:creationId xmlns:a16="http://schemas.microsoft.com/office/drawing/2014/main" id="{BD83B9CD-79E8-CC0D-D7D1-5E18FF238720}"/>
              </a:ext>
            </a:extLst>
          </p:cNvPr>
          <p:cNvPicPr>
            <a:picLocks noChangeAspect="1"/>
          </p:cNvPicPr>
          <p:nvPr/>
        </p:nvPicPr>
        <p:blipFill>
          <a:blip r:embed="rId9"/>
          <a:stretch>
            <a:fillRect/>
          </a:stretch>
        </p:blipFill>
        <p:spPr>
          <a:xfrm rot="5400000">
            <a:off x="8217948" y="3208359"/>
            <a:ext cx="2630006" cy="4236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2D3C9-326F-2D46-9AE5-A09766CBA6BB}"/>
                  </a:ext>
                </a:extLst>
              </p:cNvPr>
              <p:cNvSpPr txBox="1"/>
              <p:nvPr/>
            </p:nvSpPr>
            <p:spPr>
              <a:xfrm>
                <a:off x="9248388" y="1655805"/>
                <a:ext cx="1007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𝑧</m:t>
                          </m:r>
                        </m:sub>
                      </m:sSub>
                      <m:r>
                        <a:rPr lang="en-CA" b="0" i="1" smtClean="0">
                          <a:latin typeface="Cambria Math" panose="02040503050406030204" pitchFamily="18" charset="0"/>
                        </a:rPr>
                        <m:t>(</m:t>
                      </m:r>
                      <m:r>
                        <a:rPr lang="en-CA" b="0" i="1" smtClean="0">
                          <a:latin typeface="Cambria Math" panose="02040503050406030204" pitchFamily="18" charset="0"/>
                        </a:rPr>
                        <m:t>𝑧</m:t>
                      </m:r>
                      <m:r>
                        <a:rPr lang="en-CA"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2D3C9-326F-2D46-9AE5-A09766CBA6BB}"/>
                  </a:ext>
                </a:extLst>
              </p:cNvPr>
              <p:cNvSpPr txBox="1">
                <a:spLocks noRot="1" noChangeAspect="1" noMove="1" noResize="1" noEditPoints="1" noAdjustHandles="1" noChangeArrowheads="1" noChangeShapeType="1" noTextEdit="1"/>
              </p:cNvSpPr>
              <p:nvPr/>
            </p:nvSpPr>
            <p:spPr>
              <a:xfrm>
                <a:off x="9248388" y="1655805"/>
                <a:ext cx="1007720" cy="369332"/>
              </a:xfrm>
              <a:prstGeom prst="rect">
                <a:avLst/>
              </a:prstGeom>
              <a:blipFill>
                <a:blip r:embed="rId10"/>
                <a:stretch>
                  <a:fillRect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7B163C0-DD98-285D-E040-295198224A4B}"/>
              </a:ext>
            </a:extLst>
          </p:cNvPr>
          <p:cNvCxnSpPr/>
          <p:nvPr/>
        </p:nvCxnSpPr>
        <p:spPr>
          <a:xfrm>
            <a:off x="9008076" y="2113997"/>
            <a:ext cx="0" cy="253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0A621-2E8E-058E-AE62-5821B4D13FAD}"/>
                  </a:ext>
                </a:extLst>
              </p:cNvPr>
              <p:cNvSpPr txBox="1"/>
              <p:nvPr/>
            </p:nvSpPr>
            <p:spPr>
              <a:xfrm>
                <a:off x="8599642" y="2879124"/>
                <a:ext cx="358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oMath>
                  </m:oMathPara>
                </a14:m>
                <a:endParaRPr lang="en-US" dirty="0"/>
              </a:p>
            </p:txBody>
          </p:sp>
        </mc:Choice>
        <mc:Fallback xmlns="">
          <p:sp>
            <p:nvSpPr>
              <p:cNvPr id="11" name="TextBox 10">
                <a:extLst>
                  <a:ext uri="{FF2B5EF4-FFF2-40B4-BE49-F238E27FC236}">
                    <a16:creationId xmlns:a16="http://schemas.microsoft.com/office/drawing/2014/main" id="{CA50A621-2E8E-058E-AE62-5821B4D13FAD}"/>
                  </a:ext>
                </a:extLst>
              </p:cNvPr>
              <p:cNvSpPr txBox="1">
                <a:spLocks noRot="1" noChangeAspect="1" noMove="1" noResize="1" noEditPoints="1" noAdjustHandles="1" noChangeArrowheads="1" noChangeShapeType="1" noTextEdit="1"/>
              </p:cNvSpPr>
              <p:nvPr/>
            </p:nvSpPr>
            <p:spPr>
              <a:xfrm>
                <a:off x="8599642" y="2879124"/>
                <a:ext cx="358346" cy="369332"/>
              </a:xfrm>
              <a:prstGeom prst="rect">
                <a:avLst/>
              </a:prstGeom>
              <a:blipFill>
                <a:blip r:embed="rId11"/>
                <a:stretch>
                  <a:fillRect b="-1666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2519FAA-38B7-95E2-1483-D6C342F388EC}"/>
              </a:ext>
            </a:extLst>
          </p:cNvPr>
          <p:cNvCxnSpPr/>
          <p:nvPr/>
        </p:nvCxnSpPr>
        <p:spPr>
          <a:xfrm flipV="1">
            <a:off x="10565027" y="2113997"/>
            <a:ext cx="0" cy="262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F0A3E2-93A8-F398-198B-416DF83C9284}"/>
                  </a:ext>
                </a:extLst>
              </p:cNvPr>
              <p:cNvSpPr txBox="1"/>
              <p:nvPr/>
            </p:nvSpPr>
            <p:spPr>
              <a:xfrm>
                <a:off x="10509145" y="2902466"/>
                <a:ext cx="5416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−1</m:t>
                          </m:r>
                        </m:sup>
                      </m:sSup>
                    </m:oMath>
                  </m:oMathPara>
                </a14:m>
                <a:endParaRPr lang="en-US" dirty="0"/>
              </a:p>
            </p:txBody>
          </p:sp>
        </mc:Choice>
        <mc:Fallback xmlns="">
          <p:sp>
            <p:nvSpPr>
              <p:cNvPr id="14" name="TextBox 13">
                <a:extLst>
                  <a:ext uri="{FF2B5EF4-FFF2-40B4-BE49-F238E27FC236}">
                    <a16:creationId xmlns:a16="http://schemas.microsoft.com/office/drawing/2014/main" id="{11F0A3E2-93A8-F398-198B-416DF83C9284}"/>
                  </a:ext>
                </a:extLst>
              </p:cNvPr>
              <p:cNvSpPr txBox="1">
                <a:spLocks noRot="1" noChangeAspect="1" noMove="1" noResize="1" noEditPoints="1" noAdjustHandles="1" noChangeArrowheads="1" noChangeShapeType="1" noTextEdit="1"/>
              </p:cNvSpPr>
              <p:nvPr/>
            </p:nvSpPr>
            <p:spPr>
              <a:xfrm>
                <a:off x="10509145" y="2902466"/>
                <a:ext cx="541638" cy="369332"/>
              </a:xfrm>
              <a:prstGeom prst="rect">
                <a:avLst/>
              </a:prstGeom>
              <a:blipFill>
                <a:blip r:embed="rId12"/>
                <a:stretch>
                  <a:fillRect l="-227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F45C3D-B901-450B-1E25-0407BC78600A}"/>
                  </a:ext>
                </a:extLst>
              </p:cNvPr>
              <p:cNvSpPr txBox="1"/>
              <p:nvPr/>
            </p:nvSpPr>
            <p:spPr>
              <a:xfrm>
                <a:off x="9248388" y="4880919"/>
                <a:ext cx="1007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C5F45C3D-B901-450B-1E25-0407BC78600A}"/>
                  </a:ext>
                </a:extLst>
              </p:cNvPr>
              <p:cNvSpPr txBox="1">
                <a:spLocks noRot="1" noChangeAspect="1" noMove="1" noResize="1" noEditPoints="1" noAdjustHandles="1" noChangeArrowheads="1" noChangeShapeType="1" noTextEdit="1"/>
              </p:cNvSpPr>
              <p:nvPr/>
            </p:nvSpPr>
            <p:spPr>
              <a:xfrm>
                <a:off x="9248388" y="4880919"/>
                <a:ext cx="1007720" cy="369332"/>
              </a:xfrm>
              <a:prstGeom prst="rect">
                <a:avLst/>
              </a:prstGeom>
              <a:blipFill>
                <a:blip r:embed="rId13"/>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3775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CAB64F-C47A-FB07-0907-6B5568551A2D}"/>
              </a:ext>
            </a:extLst>
          </p:cNvPr>
          <p:cNvSpPr>
            <a:spLocks noGrp="1"/>
          </p:cNvSpPr>
          <p:nvPr>
            <p:ph type="title"/>
          </p:nvPr>
        </p:nvSpPr>
        <p:spPr>
          <a:xfrm>
            <a:off x="389768" y="-297666"/>
            <a:ext cx="5796580" cy="2076450"/>
          </a:xfrm>
        </p:spPr>
        <p:txBody>
          <a:bodyPr anchor="b">
            <a:normAutofit/>
          </a:bodyPr>
          <a:lstStyle/>
          <a:p>
            <a:r>
              <a:rPr lang="en-US" sz="4400" dirty="0">
                <a:solidFill>
                  <a:srgbClr val="FFFFFF"/>
                </a:solidFill>
              </a:rPr>
              <a:t>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8D79C0-EA59-260B-2C4E-D41A8D443F46}"/>
                  </a:ext>
                </a:extLst>
              </p:cNvPr>
              <p:cNvSpPr>
                <a:spLocks noGrp="1"/>
              </p:cNvSpPr>
              <p:nvPr>
                <p:ph idx="1"/>
              </p:nvPr>
            </p:nvSpPr>
            <p:spPr>
              <a:xfrm>
                <a:off x="389768" y="2042553"/>
                <a:ext cx="5348148" cy="4101176"/>
              </a:xfrm>
            </p:spPr>
            <p:txBody>
              <a:bodyPr>
                <a:normAutofit fontScale="47500" lnSpcReduction="20000"/>
              </a:bodyPr>
              <a:lstStyle/>
              <a:p>
                <a:pPr marL="228600" indent="0">
                  <a:lnSpc>
                    <a:spcPct val="100000"/>
                  </a:lnSpc>
                  <a:buNone/>
                </a:pPr>
                <a:endParaRPr lang="en-US" sz="1800" dirty="0">
                  <a:solidFill>
                    <a:srgbClr val="FFFFFF"/>
                  </a:solidFill>
                </a:endParaRPr>
              </a:p>
              <a:p>
                <a:pPr>
                  <a:lnSpc>
                    <a:spcPct val="100000"/>
                  </a:lnSpc>
                  <a:buFont typeface="Wingdings" pitchFamily="2" charset="2"/>
                  <a:buChar char="v"/>
                </a:pPr>
                <a:r>
                  <a:rPr lang="en-US" sz="5100" dirty="0">
                    <a:solidFill>
                      <a:srgbClr val="FFFFFF"/>
                    </a:solidFill>
                  </a:rPr>
                  <a:t> A theory to design equivariant flows </a:t>
                </a:r>
                <a:r>
                  <a:rPr lang="en-US" sz="5100" dirty="0" err="1">
                    <a:solidFill>
                      <a:srgbClr val="FFFFFF"/>
                    </a:solidFill>
                  </a:rPr>
                  <a:t>w.r.t</a:t>
                </a:r>
                <a:r>
                  <a:rPr lang="en-US" sz="5100" dirty="0">
                    <a:solidFill>
                      <a:srgbClr val="FFFFFF"/>
                    </a:solidFill>
                  </a:rPr>
                  <a:t> arbitrary symmetric densities over </a:t>
                </a:r>
                <a14:m>
                  <m:oMath xmlns:m="http://schemas.openxmlformats.org/officeDocument/2006/math">
                    <m:sSup>
                      <m:sSupPr>
                        <m:ctrlPr>
                          <a:rPr lang="en-US" sz="5100" i="1">
                            <a:solidFill>
                              <a:srgbClr val="FFFFFF"/>
                            </a:solidFill>
                            <a:latin typeface="Cambria Math" panose="02040503050406030204" pitchFamily="18" charset="0"/>
                          </a:rPr>
                        </m:ctrlPr>
                      </m:sSupPr>
                      <m:e>
                        <m:r>
                          <a:rPr lang="en-CA" sz="5100" b="0" i="1">
                            <a:solidFill>
                              <a:srgbClr val="FFFFFF"/>
                            </a:solidFill>
                            <a:latin typeface="Cambria Math" panose="02040503050406030204" pitchFamily="18" charset="0"/>
                          </a:rPr>
                          <m:t>𝑅</m:t>
                        </m:r>
                      </m:e>
                      <m:sup>
                        <m:r>
                          <a:rPr lang="en-CA" sz="5100" b="0" i="1">
                            <a:solidFill>
                              <a:srgbClr val="FFFFFF"/>
                            </a:solidFill>
                            <a:latin typeface="Cambria Math" panose="02040503050406030204" pitchFamily="18" charset="0"/>
                          </a:rPr>
                          <m:t>𝑛</m:t>
                        </m:r>
                      </m:sup>
                    </m:sSup>
                  </m:oMath>
                </a14:m>
                <a:endParaRPr lang="en-US" sz="5100" dirty="0">
                  <a:solidFill>
                    <a:srgbClr val="FFFFFF"/>
                  </a:solidFill>
                </a:endParaRPr>
              </a:p>
              <a:p>
                <a:pPr>
                  <a:lnSpc>
                    <a:spcPct val="100000"/>
                  </a:lnSpc>
                  <a:buFont typeface="Wingdings" pitchFamily="2" charset="2"/>
                  <a:buChar char="v"/>
                </a:pPr>
                <a:r>
                  <a:rPr lang="en-US" sz="5100" dirty="0">
                    <a:solidFill>
                      <a:srgbClr val="FFFFFF"/>
                    </a:solidFill>
                  </a:rPr>
                  <a:t> An instantiation of equivariant normalizing flows which can handle symmetries of many-body particle systems</a:t>
                </a:r>
              </a:p>
              <a:p>
                <a:pPr>
                  <a:lnSpc>
                    <a:spcPct val="100000"/>
                  </a:lnSpc>
                  <a:buFont typeface="Wingdings" pitchFamily="2" charset="2"/>
                  <a:buChar char="v"/>
                </a:pPr>
                <a:r>
                  <a:rPr lang="en-US" sz="5100" dirty="0">
                    <a:solidFill>
                      <a:srgbClr val="FFFFFF"/>
                    </a:solidFill>
                  </a:rPr>
                  <a:t> Experiments indicating that equivariance is important when sampling symmetric target densities</a:t>
                </a:r>
              </a:p>
            </p:txBody>
          </p:sp>
        </mc:Choice>
        <mc:Fallback xmlns="">
          <p:sp>
            <p:nvSpPr>
              <p:cNvPr id="3" name="Content Placeholder 2">
                <a:extLst>
                  <a:ext uri="{FF2B5EF4-FFF2-40B4-BE49-F238E27FC236}">
                    <a16:creationId xmlns:a16="http://schemas.microsoft.com/office/drawing/2014/main" id="{618D79C0-EA59-260B-2C4E-D41A8D443F46}"/>
                  </a:ext>
                </a:extLst>
              </p:cNvPr>
              <p:cNvSpPr>
                <a:spLocks noGrp="1" noRot="1" noChangeAspect="1" noMove="1" noResize="1" noEditPoints="1" noAdjustHandles="1" noChangeArrowheads="1" noChangeShapeType="1" noTextEdit="1"/>
              </p:cNvSpPr>
              <p:nvPr>
                <p:ph idx="1"/>
              </p:nvPr>
            </p:nvSpPr>
            <p:spPr>
              <a:xfrm>
                <a:off x="389768" y="2042553"/>
                <a:ext cx="5348148" cy="4101176"/>
              </a:xfrm>
              <a:blipFill>
                <a:blip r:embed="rId3"/>
                <a:stretch>
                  <a:fillRect r="-2133"/>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2EDB7FB2-4012-481D-B3D1-7301CCF6E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4982" y="-1328"/>
            <a:ext cx="440701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ircular jigsaw puzzle">
            <a:extLst>
              <a:ext uri="{FF2B5EF4-FFF2-40B4-BE49-F238E27FC236}">
                <a16:creationId xmlns:a16="http://schemas.microsoft.com/office/drawing/2014/main" id="{8733BA23-9010-3DF9-3A23-9E3CF4191765}"/>
              </a:ext>
            </a:extLst>
          </p:cNvPr>
          <p:cNvPicPr>
            <a:picLocks noChangeAspect="1"/>
          </p:cNvPicPr>
          <p:nvPr/>
        </p:nvPicPr>
        <p:blipFill rotWithShape="1">
          <a:blip r:embed="rId4">
            <a:alphaModFix amt="60000"/>
          </a:blip>
          <a:srcRect l="12093" r="45012" b="-2"/>
          <a:stretch/>
        </p:blipFill>
        <p:spPr>
          <a:xfrm>
            <a:off x="7784982" y="-1328"/>
            <a:ext cx="4407017" cy="6858000"/>
          </a:xfrm>
          <a:prstGeom prst="rect">
            <a:avLst/>
          </a:prstGeom>
        </p:spPr>
      </p:pic>
      <p:sp>
        <p:nvSpPr>
          <p:cNvPr id="7" name="Curved Down Arrow 6">
            <a:extLst>
              <a:ext uri="{FF2B5EF4-FFF2-40B4-BE49-F238E27FC236}">
                <a16:creationId xmlns:a16="http://schemas.microsoft.com/office/drawing/2014/main" id="{9CCAC64E-3D27-72EA-C866-B02F6FF6CCF3}"/>
              </a:ext>
            </a:extLst>
          </p:cNvPr>
          <p:cNvSpPr/>
          <p:nvPr/>
        </p:nvSpPr>
        <p:spPr>
          <a:xfrm rot="5400000">
            <a:off x="5578272" y="2898945"/>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D0FD6F-656B-FF16-E7FC-6D287D09FC98}"/>
              </a:ext>
            </a:extLst>
          </p:cNvPr>
          <p:cNvSpPr txBox="1"/>
          <p:nvPr/>
        </p:nvSpPr>
        <p:spPr>
          <a:xfrm>
            <a:off x="6150464" y="1960976"/>
            <a:ext cx="746282" cy="738664"/>
          </a:xfrm>
          <a:prstGeom prst="rect">
            <a:avLst/>
          </a:prstGeom>
          <a:noFill/>
        </p:spPr>
        <p:txBody>
          <a:bodyPr wrap="square" rtlCol="0">
            <a:spAutoFit/>
          </a:bodyPr>
          <a:lstStyle/>
          <a:p>
            <a:r>
              <a:rPr lang="en-US" sz="1400" dirty="0">
                <a:solidFill>
                  <a:schemeClr val="bg1"/>
                </a:solidFill>
              </a:rPr>
              <a:t>Using this theory</a:t>
            </a:r>
          </a:p>
        </p:txBody>
      </p:sp>
    </p:spTree>
    <p:extLst>
      <p:ext uri="{BB962C8B-B14F-4D97-AF65-F5344CB8AC3E}">
        <p14:creationId xmlns:p14="http://schemas.microsoft.com/office/powerpoint/2010/main" val="17176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255A3-F496-09FE-CF4B-B1D3ADE0F110}"/>
              </a:ext>
            </a:extLst>
          </p:cNvPr>
          <p:cNvSpPr>
            <a:spLocks noGrp="1"/>
          </p:cNvSpPr>
          <p:nvPr>
            <p:ph type="title"/>
          </p:nvPr>
        </p:nvSpPr>
        <p:spPr>
          <a:xfrm>
            <a:off x="511992" y="561253"/>
            <a:ext cx="9177338" cy="558408"/>
          </a:xfrm>
        </p:spPr>
        <p:txBody>
          <a:bodyPr>
            <a:normAutofit fontScale="90000"/>
          </a:bodyPr>
          <a:lstStyle/>
          <a:p>
            <a:r>
              <a:rPr lang="en-US" dirty="0"/>
              <a:t>Normalizing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4E2733-4776-8F31-AC52-03B6F8214576}"/>
                  </a:ext>
                </a:extLst>
              </p:cNvPr>
              <p:cNvSpPr>
                <a:spLocks noGrp="1"/>
              </p:cNvSpPr>
              <p:nvPr>
                <p:ph idx="1"/>
              </p:nvPr>
            </p:nvSpPr>
            <p:spPr>
              <a:xfrm>
                <a:off x="291203" y="1650251"/>
                <a:ext cx="10808495" cy="4422314"/>
              </a:xfrm>
            </p:spPr>
            <p:txBody>
              <a:bodyPr>
                <a:normAutofit/>
              </a:bodyPr>
              <a:lstStyle/>
              <a:p>
                <a:r>
                  <a:rPr lang="en-US" dirty="0"/>
                  <a:t>Are </a:t>
                </a:r>
                <a:r>
                  <a:rPr lang="en-US" dirty="0" err="1"/>
                  <a:t>defeomorphisms</a:t>
                </a:r>
                <a:r>
                  <a:rPr lang="en-US" dirty="0"/>
                  <a: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𝑛</m:t>
                        </m:r>
                      </m:sup>
                    </m:sSup>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𝑅</m:t>
                        </m:r>
                      </m:e>
                      <m:sup>
                        <m:r>
                          <a:rPr lang="en-CA" b="0" i="1" smtClean="0">
                            <a:latin typeface="Cambria Math" panose="02040503050406030204" pitchFamily="18" charset="0"/>
                            <a:ea typeface="Cambria Math" panose="02040503050406030204" pitchFamily="18" charset="0"/>
                          </a:rPr>
                          <m:t>𝑛</m:t>
                        </m:r>
                      </m:sup>
                    </m:sSup>
                    <m:r>
                      <a:rPr lang="en-CA" b="0" i="1" smtClean="0">
                        <a:latin typeface="Cambria Math" panose="02040503050406030204" pitchFamily="18" charset="0"/>
                        <a:ea typeface="Cambria Math" panose="02040503050406030204" pitchFamily="18" charset="0"/>
                      </a:rPr>
                      <m:t> </m:t>
                    </m:r>
                  </m:oMath>
                </a14:m>
                <a:r>
                  <a:rPr lang="en-US" dirty="0"/>
                  <a:t>which transform samples </a:t>
                </a:r>
                <a14:m>
                  <m:oMath xmlns:m="http://schemas.openxmlformats.org/officeDocument/2006/math">
                    <m:r>
                      <a:rPr lang="en-CA" b="0" i="1" smtClean="0">
                        <a:latin typeface="Cambria Math" panose="02040503050406030204" pitchFamily="18" charset="0"/>
                      </a:rPr>
                      <m:t>𝑧</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𝜌</m:t>
                    </m:r>
                  </m:oMath>
                </a14:m>
                <a:r>
                  <a:rPr lang="en-US" dirty="0"/>
                  <a:t> from a simple prior density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into samples </a:t>
                </a:r>
                <a14:m>
                  <m:oMath xmlns:m="http://schemas.openxmlformats.org/officeDocument/2006/math">
                    <m:r>
                      <a:rPr lang="en-CA" b="0" i="1" smtClean="0">
                        <a:latin typeface="Cambria Math" panose="02040503050406030204" pitchFamily="18" charset="0"/>
                      </a:rPr>
                      <m:t>𝑥</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ea typeface="Cambria Math" panose="02040503050406030204" pitchFamily="18" charset="0"/>
                          </a:rPr>
                          <m:t>𝜃</m:t>
                        </m:r>
                      </m:sub>
                    </m:sSub>
                    <m:r>
                      <a:rPr lang="en-CA" b="0" i="1" smtClean="0">
                        <a:latin typeface="Cambria Math" panose="02040503050406030204" pitchFamily="18" charset="0"/>
                      </a:rPr>
                      <m:t>(</m:t>
                    </m:r>
                    <m:r>
                      <a:rPr lang="en-CA" b="0" i="1" smtClean="0">
                        <a:latin typeface="Cambria Math" panose="02040503050406030204" pitchFamily="18" charset="0"/>
                      </a:rPr>
                      <m:t>𝑧</m:t>
                    </m:r>
                    <m:r>
                      <a:rPr lang="en-CA" b="0" i="1" smtClean="0">
                        <a:latin typeface="Cambria Math" panose="02040503050406030204" pitchFamily="18" charset="0"/>
                      </a:rPr>
                      <m:t>)</m:t>
                    </m:r>
                  </m:oMath>
                </a14:m>
                <a:endParaRPr lang="en-US" dirty="0"/>
              </a:p>
              <a:p>
                <a:r>
                  <a:rPr lang="en-US" dirty="0"/>
                  <a:t>The change of variables equation</a:t>
                </a:r>
              </a:p>
              <a:p>
                <a:pPr lvl="1">
                  <a:buFont typeface="Courier New" panose="02070309020205020404" pitchFamily="49" charset="0"/>
                  <a:buChar char="o"/>
                </a:pP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𝜌</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ea typeface="Cambria Math" panose="02040503050406030204" pitchFamily="18" charset="0"/>
                              </a:rPr>
                              <m:t>𝜃</m:t>
                            </m:r>
                          </m:sub>
                        </m:sSub>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𝜌</m:t>
                    </m:r>
                    <m:d>
                      <m:dPr>
                        <m:ctrlPr>
                          <a:rPr lang="en-CA" b="0" i="1" smtClean="0">
                            <a:latin typeface="Cambria Math" panose="02040503050406030204" pitchFamily="18" charset="0"/>
                            <a:ea typeface="Cambria Math" panose="02040503050406030204" pitchFamily="18" charset="0"/>
                          </a:rPr>
                        </m:ctrlPr>
                      </m:dPr>
                      <m:e>
                        <m:sSubSup>
                          <m:sSubSupPr>
                            <m:ctrlPr>
                              <a:rPr lang="en-CA" b="0" i="1" smtClean="0">
                                <a:latin typeface="Cambria Math" panose="02040503050406030204" pitchFamily="18" charset="0"/>
                                <a:ea typeface="Cambria Math" panose="02040503050406030204" pitchFamily="18" charset="0"/>
                              </a:rPr>
                            </m:ctrlPr>
                          </m:sSubSup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𝑓</m:t>
                                </m:r>
                              </m:e>
                              <m:sub>
                                <m:r>
                                  <a:rPr lang="en-CA" b="0" i="1" smtClean="0">
                                    <a:latin typeface="Cambria Math" panose="02040503050406030204" pitchFamily="18" charset="0"/>
                                    <a:ea typeface="Cambria Math" panose="02040503050406030204" pitchFamily="18" charset="0"/>
                                  </a:rPr>
                                  <m:t>𝜃</m:t>
                                </m:r>
                              </m:sub>
                            </m:sSub>
                          </m:e>
                          <m:sub>
                            <m:r>
                              <a:rPr lang="en-CA" b="0" i="1" smtClean="0">
                                <a:latin typeface="Cambria Math" panose="02040503050406030204" pitchFamily="18" charset="0"/>
                                <a:ea typeface="Cambria Math" panose="02040503050406030204" pitchFamily="18" charset="0"/>
                              </a:rPr>
                              <m:t> </m:t>
                            </m:r>
                          </m:sub>
                          <m:sup>
                            <m:r>
                              <a:rPr lang="en-CA" b="0" i="1" smtClean="0">
                                <a:latin typeface="Cambria Math" panose="02040503050406030204" pitchFamily="18" charset="0"/>
                                <a:ea typeface="Cambria Math" panose="02040503050406030204" pitchFamily="18" charset="0"/>
                              </a:rPr>
                              <m:t>−1</m:t>
                            </m:r>
                          </m:sup>
                        </m:sSubSup>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e>
                    </m:d>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𝑓</m:t>
                                </m:r>
                              </m:e>
                              <m:sub>
                                <m:r>
                                  <a:rPr lang="en-CA" b="0" i="1" smtClean="0">
                                    <a:latin typeface="Cambria Math" panose="02040503050406030204" pitchFamily="18" charset="0"/>
                                    <a:ea typeface="Cambria Math" panose="02040503050406030204" pitchFamily="18" charset="0"/>
                                  </a:rPr>
                                  <m:t>𝜃</m:t>
                                </m:r>
                              </m:sub>
                            </m:sSub>
                          </m:e>
                          <m:sub>
                            <m:r>
                              <a:rPr lang="en-CA" b="0" i="1" smtClean="0">
                                <a:latin typeface="Cambria Math" panose="02040503050406030204" pitchFamily="18" charset="0"/>
                                <a:ea typeface="Cambria Math" panose="02040503050406030204" pitchFamily="18" charset="0"/>
                              </a:rPr>
                              <m:t> </m:t>
                            </m:r>
                          </m:sub>
                          <m:sup>
                            <m:r>
                              <a:rPr lang="en-CA" b="0" i="1" smtClean="0">
                                <a:latin typeface="Cambria Math" panose="02040503050406030204" pitchFamily="18" charset="0"/>
                                <a:ea typeface="Cambria Math" panose="02040503050406030204" pitchFamily="18" charset="0"/>
                              </a:rPr>
                              <m:t>−1</m:t>
                            </m:r>
                          </m:sup>
                        </m:sSubSup>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r>
                      <a:rPr lang="en-CA" b="0" i="1" smtClean="0">
                        <a:latin typeface="Cambria Math" panose="02040503050406030204" pitchFamily="18" charset="0"/>
                        <a:ea typeface="Cambria Math" panose="02040503050406030204" pitchFamily="18" charset="0"/>
                      </a:rPr>
                      <m:t>|</m:t>
                    </m:r>
                  </m:oMath>
                </a14:m>
                <a:endParaRPr lang="en-US" dirty="0"/>
              </a:p>
              <a:p>
                <a:r>
                  <a:rPr lang="en-US" dirty="0"/>
                  <a:t>NFs are categorized into two families:</a:t>
                </a:r>
              </a:p>
              <a:p>
                <a:pPr lvl="1">
                  <a:buFont typeface="Courier New" panose="02070309020205020404" pitchFamily="49" charset="0"/>
                  <a:buChar char="o"/>
                </a:pPr>
                <a:r>
                  <a:rPr lang="en-US" dirty="0"/>
                  <a:t>Coupling layers which are a subclass of auto regressive flows</a:t>
                </a:r>
              </a:p>
              <a:p>
                <a:pPr lvl="1">
                  <a:buFont typeface="Courier New" panose="02070309020205020404" pitchFamily="49" charset="0"/>
                  <a:buChar char="o"/>
                </a:pPr>
                <a:r>
                  <a:rPr lang="en-US" dirty="0"/>
                  <a:t>Residual flows</a:t>
                </a:r>
              </a:p>
            </p:txBody>
          </p:sp>
        </mc:Choice>
        <mc:Fallback xmlns="">
          <p:sp>
            <p:nvSpPr>
              <p:cNvPr id="3" name="Content Placeholder 2">
                <a:extLst>
                  <a:ext uri="{FF2B5EF4-FFF2-40B4-BE49-F238E27FC236}">
                    <a16:creationId xmlns:a16="http://schemas.microsoft.com/office/drawing/2014/main" id="{004E2733-4776-8F31-AC52-03B6F8214576}"/>
                  </a:ext>
                </a:extLst>
              </p:cNvPr>
              <p:cNvSpPr>
                <a:spLocks noGrp="1" noRot="1" noChangeAspect="1" noMove="1" noResize="1" noEditPoints="1" noAdjustHandles="1" noChangeArrowheads="1" noChangeShapeType="1" noTextEdit="1"/>
              </p:cNvSpPr>
              <p:nvPr>
                <p:ph idx="1"/>
              </p:nvPr>
            </p:nvSpPr>
            <p:spPr>
              <a:xfrm>
                <a:off x="291203" y="1650251"/>
                <a:ext cx="10808495" cy="4422314"/>
              </a:xfrm>
              <a:blipFill>
                <a:blip r:embed="rId3"/>
                <a:stretch>
                  <a:fillRect t="-1433" r="-235"/>
                </a:stretch>
              </a:blipFill>
            </p:spPr>
            <p:txBody>
              <a:bodyPr/>
              <a:lstStyle/>
              <a:p>
                <a:r>
                  <a:rPr lang="en-US">
                    <a:noFill/>
                  </a:rPr>
                  <a:t> </a:t>
                </a:r>
              </a:p>
            </p:txBody>
          </p:sp>
        </mc:Fallback>
      </mc:AlternateContent>
      <p:pic>
        <p:nvPicPr>
          <p:cNvPr id="4" name="Picture 3" descr="A picture containing light&#10;&#10;Description automatically generated">
            <a:extLst>
              <a:ext uri="{FF2B5EF4-FFF2-40B4-BE49-F238E27FC236}">
                <a16:creationId xmlns:a16="http://schemas.microsoft.com/office/drawing/2014/main" id="{FB7A109D-79D2-5D4E-63E9-5757D5481C13}"/>
              </a:ext>
            </a:extLst>
          </p:cNvPr>
          <p:cNvPicPr>
            <a:picLocks noChangeAspect="1"/>
          </p:cNvPicPr>
          <p:nvPr/>
        </p:nvPicPr>
        <p:blipFill>
          <a:blip r:embed="rId4"/>
          <a:stretch>
            <a:fillRect/>
          </a:stretch>
        </p:blipFill>
        <p:spPr>
          <a:xfrm rot="5400000">
            <a:off x="8676071" y="3655893"/>
            <a:ext cx="2630006" cy="423625"/>
          </a:xfrm>
          <a:prstGeom prst="rect">
            <a:avLst/>
          </a:prstGeom>
        </p:spPr>
      </p:pic>
      <p:pic>
        <p:nvPicPr>
          <p:cNvPr id="5" name="Picture 4" descr="A picture containing text, outdoor&#10;&#10;Description automatically generated">
            <a:extLst>
              <a:ext uri="{FF2B5EF4-FFF2-40B4-BE49-F238E27FC236}">
                <a16:creationId xmlns:a16="http://schemas.microsoft.com/office/drawing/2014/main" id="{15892AA6-E088-AD7C-5DFB-0467ED9C7BD8}"/>
              </a:ext>
            </a:extLst>
          </p:cNvPr>
          <p:cNvPicPr>
            <a:picLocks noChangeAspect="1"/>
          </p:cNvPicPr>
          <p:nvPr/>
        </p:nvPicPr>
        <p:blipFill>
          <a:blip r:embed="rId5"/>
          <a:stretch>
            <a:fillRect/>
          </a:stretch>
        </p:blipFill>
        <p:spPr>
          <a:xfrm rot="5400000">
            <a:off x="9144837" y="3649597"/>
            <a:ext cx="2621177" cy="4236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300BE8-954C-BE70-C1C8-6810A0AB6399}"/>
                  </a:ext>
                </a:extLst>
              </p:cNvPr>
              <p:cNvSpPr txBox="1"/>
              <p:nvPr/>
            </p:nvSpPr>
            <p:spPr>
              <a:xfrm>
                <a:off x="9636942" y="2108335"/>
                <a:ext cx="1007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𝜌</m:t>
                      </m:r>
                      <m:r>
                        <a:rPr lang="en-CA" b="0" i="1" smtClean="0">
                          <a:latin typeface="Cambria Math" panose="02040503050406030204" pitchFamily="18" charset="0"/>
                        </a:rPr>
                        <m:t>(</m:t>
                      </m:r>
                      <m:r>
                        <a:rPr lang="en-CA" b="0" i="1" smtClean="0">
                          <a:latin typeface="Cambria Math" panose="02040503050406030204" pitchFamily="18" charset="0"/>
                        </a:rPr>
                        <m:t>𝑧</m:t>
                      </m:r>
                      <m:r>
                        <a:rPr lang="en-CA"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FF300BE8-954C-BE70-C1C8-6810A0AB6399}"/>
                  </a:ext>
                </a:extLst>
              </p:cNvPr>
              <p:cNvSpPr txBox="1">
                <a:spLocks noRot="1" noChangeAspect="1" noMove="1" noResize="1" noEditPoints="1" noAdjustHandles="1" noChangeArrowheads="1" noChangeShapeType="1" noTextEdit="1"/>
              </p:cNvSpPr>
              <p:nvPr/>
            </p:nvSpPr>
            <p:spPr>
              <a:xfrm>
                <a:off x="9636942" y="2108335"/>
                <a:ext cx="1007720" cy="369332"/>
              </a:xfrm>
              <a:prstGeom prst="rect">
                <a:avLst/>
              </a:prstGeom>
              <a:blipFill>
                <a:blip r:embed="rId6"/>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8C1568-BA9E-66FC-50F5-F6C2F0E047EF}"/>
                  </a:ext>
                </a:extLst>
              </p:cNvPr>
              <p:cNvSpPr txBox="1"/>
              <p:nvPr/>
            </p:nvSpPr>
            <p:spPr>
              <a:xfrm>
                <a:off x="9740338" y="5127628"/>
                <a:ext cx="1007720"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𝜌</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𝑓</m:t>
                              </m:r>
                            </m:e>
                            <m:sub>
                              <m:r>
                                <a:rPr lang="en-CA" b="0" i="1" smtClean="0">
                                  <a:latin typeface="Cambria Math" panose="02040503050406030204" pitchFamily="18" charset="0"/>
                                  <a:ea typeface="Cambria Math" panose="02040503050406030204" pitchFamily="18" charset="0"/>
                                </a:rPr>
                                <m:t>𝜃</m:t>
                              </m:r>
                            </m:sub>
                          </m:sSub>
                        </m:sub>
                      </m:sSub>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288C1568-BA9E-66FC-50F5-F6C2F0E047EF}"/>
                  </a:ext>
                </a:extLst>
              </p:cNvPr>
              <p:cNvSpPr txBox="1">
                <a:spLocks noRot="1" noChangeAspect="1" noMove="1" noResize="1" noEditPoints="1" noAdjustHandles="1" noChangeArrowheads="1" noChangeShapeType="1" noTextEdit="1"/>
              </p:cNvSpPr>
              <p:nvPr/>
            </p:nvSpPr>
            <p:spPr>
              <a:xfrm>
                <a:off x="9740338" y="5127628"/>
                <a:ext cx="1007720" cy="404213"/>
              </a:xfrm>
              <a:prstGeom prst="rect">
                <a:avLst/>
              </a:prstGeom>
              <a:blipFill>
                <a:blip r:embed="rId7"/>
                <a:stretch>
                  <a:fillRect b="-606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C715D0B-A728-077C-77EA-E6E02E69C106}"/>
              </a:ext>
            </a:extLst>
          </p:cNvPr>
          <p:cNvCxnSpPr/>
          <p:nvPr/>
        </p:nvCxnSpPr>
        <p:spPr>
          <a:xfrm>
            <a:off x="9636942" y="2595484"/>
            <a:ext cx="0" cy="253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B81DCC-A6F6-EF25-8963-3845E8C5CA5C}"/>
                  </a:ext>
                </a:extLst>
              </p:cNvPr>
              <p:cNvSpPr txBox="1"/>
              <p:nvPr/>
            </p:nvSpPr>
            <p:spPr>
              <a:xfrm>
                <a:off x="9258233" y="3676742"/>
                <a:ext cx="3583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9" name="TextBox 8">
                <a:extLst>
                  <a:ext uri="{FF2B5EF4-FFF2-40B4-BE49-F238E27FC236}">
                    <a16:creationId xmlns:a16="http://schemas.microsoft.com/office/drawing/2014/main" id="{21B81DCC-A6F6-EF25-8963-3845E8C5CA5C}"/>
                  </a:ext>
                </a:extLst>
              </p:cNvPr>
              <p:cNvSpPr txBox="1">
                <a:spLocks noRot="1" noChangeAspect="1" noMove="1" noResize="1" noEditPoints="1" noAdjustHandles="1" noChangeArrowheads="1" noChangeShapeType="1" noTextEdit="1"/>
              </p:cNvSpPr>
              <p:nvPr/>
            </p:nvSpPr>
            <p:spPr>
              <a:xfrm>
                <a:off x="9258233" y="3676742"/>
                <a:ext cx="358346" cy="369332"/>
              </a:xfrm>
              <a:prstGeom prst="rect">
                <a:avLst/>
              </a:prstGeom>
              <a:blipFill>
                <a:blip r:embed="rId8"/>
                <a:stretch>
                  <a:fillRect l="-6897" b="-16667"/>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8C47F6E-A2FC-201D-580B-BC6F8380084A}"/>
              </a:ext>
            </a:extLst>
          </p:cNvPr>
          <p:cNvCxnSpPr/>
          <p:nvPr/>
        </p:nvCxnSpPr>
        <p:spPr>
          <a:xfrm flipV="1">
            <a:off x="10748058" y="2550820"/>
            <a:ext cx="0" cy="262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EA1712-10FF-C11F-AADE-A1E2B0C519FF}"/>
                  </a:ext>
                </a:extLst>
              </p:cNvPr>
              <p:cNvSpPr txBox="1"/>
              <p:nvPr/>
            </p:nvSpPr>
            <p:spPr>
              <a:xfrm>
                <a:off x="10828879" y="3691820"/>
                <a:ext cx="541638" cy="393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CA"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e>
                        <m:sup>
                          <m:r>
                            <a:rPr lang="en-CA" b="0" i="1" smtClean="0">
                              <a:latin typeface="Cambria Math" panose="02040503050406030204" pitchFamily="18" charset="0"/>
                            </a:rPr>
                            <m:t>−1</m:t>
                          </m:r>
                        </m:sup>
                      </m:sSup>
                    </m:oMath>
                  </m:oMathPara>
                </a14:m>
                <a:endParaRPr lang="en-US" dirty="0"/>
              </a:p>
            </p:txBody>
          </p:sp>
        </mc:Choice>
        <mc:Fallback xmlns="">
          <p:sp>
            <p:nvSpPr>
              <p:cNvPr id="12" name="TextBox 11">
                <a:extLst>
                  <a:ext uri="{FF2B5EF4-FFF2-40B4-BE49-F238E27FC236}">
                    <a16:creationId xmlns:a16="http://schemas.microsoft.com/office/drawing/2014/main" id="{D8EA1712-10FF-C11F-AADE-A1E2B0C519FF}"/>
                  </a:ext>
                </a:extLst>
              </p:cNvPr>
              <p:cNvSpPr txBox="1">
                <a:spLocks noRot="1" noChangeAspect="1" noMove="1" noResize="1" noEditPoints="1" noAdjustHandles="1" noChangeArrowheads="1" noChangeShapeType="1" noTextEdit="1"/>
              </p:cNvSpPr>
              <p:nvPr/>
            </p:nvSpPr>
            <p:spPr>
              <a:xfrm>
                <a:off x="10828879" y="3691820"/>
                <a:ext cx="541638" cy="393377"/>
              </a:xfrm>
              <a:prstGeom prst="rect">
                <a:avLst/>
              </a:prstGeom>
              <a:blipFill>
                <a:blip r:embed="rId9"/>
                <a:stretch>
                  <a:fillRect l="-2273" r="-6818" b="-12500"/>
                </a:stretch>
              </a:blipFill>
            </p:spPr>
            <p:txBody>
              <a:bodyPr/>
              <a:lstStyle/>
              <a:p>
                <a:r>
                  <a:rPr lang="en-US">
                    <a:noFill/>
                  </a:rPr>
                  <a:t> </a:t>
                </a:r>
              </a:p>
            </p:txBody>
          </p:sp>
        </mc:Fallback>
      </mc:AlternateContent>
    </p:spTree>
    <p:extLst>
      <p:ext uri="{BB962C8B-B14F-4D97-AF65-F5344CB8AC3E}">
        <p14:creationId xmlns:p14="http://schemas.microsoft.com/office/powerpoint/2010/main" val="54507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ame 2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935EC-DDE8-61DB-53AE-817F519874F1}"/>
              </a:ext>
            </a:extLst>
          </p:cNvPr>
          <p:cNvSpPr>
            <a:spLocks noGrp="1"/>
          </p:cNvSpPr>
          <p:nvPr>
            <p:ph type="title"/>
          </p:nvPr>
        </p:nvSpPr>
        <p:spPr>
          <a:xfrm>
            <a:off x="493748" y="954037"/>
            <a:ext cx="6078794" cy="307872"/>
          </a:xfrm>
        </p:spPr>
        <p:txBody>
          <a:bodyPr anchor="b">
            <a:normAutofit fontScale="90000"/>
          </a:bodyPr>
          <a:lstStyle/>
          <a:p>
            <a:r>
              <a:rPr lang="en-US" sz="4400" dirty="0">
                <a:gradFill flip="none" rotWithShape="1">
                  <a:gsLst>
                    <a:gs pos="0">
                      <a:schemeClr val="accent5">
                        <a:alpha val="70000"/>
                      </a:schemeClr>
                    </a:gs>
                    <a:gs pos="100000">
                      <a:schemeClr val="accent1">
                        <a:alpha val="70000"/>
                      </a:schemeClr>
                    </a:gs>
                  </a:gsLst>
                  <a:lin ang="0" scaled="1"/>
                  <a:tileRect/>
                </a:gradFill>
              </a:rPr>
              <a:t>Boltzmann Generators</a:t>
            </a:r>
          </a:p>
        </p:txBody>
      </p:sp>
      <mc:AlternateContent xmlns:mc="http://schemas.openxmlformats.org/markup-compatibility/2006" xmlns:a14="http://schemas.microsoft.com/office/drawing/2010/main">
        <mc:Choice Requires="a14">
          <p:sp>
            <p:nvSpPr>
              <p:cNvPr id="25" name="Content Placeholder 15">
                <a:extLst>
                  <a:ext uri="{FF2B5EF4-FFF2-40B4-BE49-F238E27FC236}">
                    <a16:creationId xmlns:a16="http://schemas.microsoft.com/office/drawing/2014/main" id="{3E664030-CCE2-D7B8-8655-933A556F3F20}"/>
                  </a:ext>
                </a:extLst>
              </p:cNvPr>
              <p:cNvSpPr>
                <a:spLocks noGrp="1"/>
              </p:cNvSpPr>
              <p:nvPr>
                <p:ph idx="1"/>
              </p:nvPr>
            </p:nvSpPr>
            <p:spPr>
              <a:xfrm>
                <a:off x="493748" y="1655686"/>
                <a:ext cx="7249155" cy="4808537"/>
              </a:xfrm>
            </p:spPr>
            <p:txBody>
              <a:bodyPr>
                <a:noAutofit/>
              </a:bodyPr>
              <a:lstStyle/>
              <a:p>
                <a:r>
                  <a:rPr lang="en-US" sz="2400" dirty="0"/>
                  <a:t>BGs know the desired target density </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𝜌</m:t>
                        </m:r>
                      </m:e>
                      <m:sup>
                        <m:r>
                          <a:rPr lang="en-CA" sz="2400" b="0" i="1" smtClean="0">
                            <a:latin typeface="Cambria Math" panose="02040503050406030204" pitchFamily="18" charset="0"/>
                          </a:rPr>
                          <m:t>′</m:t>
                        </m:r>
                      </m:sup>
                    </m:sSup>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𝑥</m:t>
                        </m:r>
                      </m:e>
                    </m:d>
                    <m:r>
                      <a:rPr lang="en-CA" sz="2400" b="0" i="1" smtClean="0">
                        <a:latin typeface="Cambria Math" panose="02040503050406030204" pitchFamily="18" charset="0"/>
                        <a:ea typeface="Cambria Math" panose="02040503050406030204" pitchFamily="18" charset="0"/>
                      </a:rPr>
                      <m:t>∝</m:t>
                    </m:r>
                    <m:func>
                      <m:funcPr>
                        <m:ctrlPr>
                          <a:rPr lang="en-CA" sz="2400" b="0" i="1" smtClean="0">
                            <a:latin typeface="Cambria Math" panose="02040503050406030204" pitchFamily="18" charset="0"/>
                            <a:ea typeface="Cambria Math" panose="02040503050406030204" pitchFamily="18" charset="0"/>
                          </a:rPr>
                        </m:ctrlPr>
                      </m:funcPr>
                      <m:fName>
                        <m:r>
                          <m:rPr>
                            <m:sty m:val="p"/>
                          </m:rPr>
                          <a:rPr lang="en-CA" sz="2400" b="0" i="0" smtClean="0">
                            <a:latin typeface="Cambria Math" panose="02040503050406030204" pitchFamily="18" charset="0"/>
                            <a:ea typeface="Cambria Math" panose="02040503050406030204" pitchFamily="18" charset="0"/>
                          </a:rPr>
                          <m:t>exp</m:t>
                        </m:r>
                      </m:fName>
                      <m:e>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𝑢</m:t>
                            </m:r>
                            <m:d>
                              <m:dPr>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𝑥</m:t>
                                </m:r>
                              </m:e>
                            </m:d>
                          </m:e>
                        </m:d>
                      </m:e>
                    </m:func>
                  </m:oMath>
                </a14:m>
                <a:r>
                  <a:rPr lang="en-US" sz="2400" dirty="0"/>
                  <a:t>  up to a </a:t>
                </a:r>
                <a:r>
                  <a:rPr lang="en-US" sz="2400" dirty="0" err="1"/>
                  <a:t>prefactor</a:t>
                </a:r>
                <a:r>
                  <a:rPr lang="en-US" sz="2400" dirty="0"/>
                  <a:t> and aim at learning to efficiently sample it.</a:t>
                </a:r>
              </a:p>
              <a:p>
                <a:pPr lvl="1">
                  <a:buFont typeface="Arial" panose="020B0604020202020204" pitchFamily="34" charset="0"/>
                  <a:buChar char="•"/>
                </a:pPr>
                <a:r>
                  <a:rPr lang="en-US" dirty="0"/>
                  <a:t>BG combines two elements to achieve this goal</a:t>
                </a:r>
              </a:p>
              <a:p>
                <a:pPr lvl="2">
                  <a:buFont typeface="Arial" panose="020B0604020202020204" pitchFamily="34" charset="0"/>
                  <a:buChar char="•"/>
                </a:pPr>
                <a:r>
                  <a:rPr lang="en-US" dirty="0"/>
                  <a:t>An exact-likelihood generative model that generates samples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𝑘</m:t>
                        </m:r>
                      </m:sub>
                    </m:sSub>
                  </m:oMath>
                </a14:m>
                <a:r>
                  <a:rPr lang="en-US" dirty="0"/>
                  <a:t> from a density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sSub>
                          <m:sSubPr>
                            <m:ctrlPr>
                              <a:rPr lang="en-US" i="1" smtClean="0">
                                <a:latin typeface="Cambria Math" panose="02040503050406030204" pitchFamily="18" charset="0"/>
                              </a:rPr>
                            </m:ctrlPr>
                          </m:sSubPr>
                          <m:e>
                            <m:r>
                              <a:rPr lang="en-CA" b="0" i="1" smtClean="0">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sub>
                    </m:sSub>
                  </m:oMath>
                </a14:m>
                <a:r>
                  <a:rPr lang="en-US" dirty="0"/>
                  <a:t> that approximates the given Boltzmann-type target density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𝜌</m:t>
                        </m:r>
                      </m:e>
                      <m:sup>
                        <m:r>
                          <a:rPr lang="en-CA" b="0" i="1" smtClean="0">
                            <a:latin typeface="Cambria Math" panose="02040503050406030204" pitchFamily="18" charset="0"/>
                          </a:rPr>
                          <m:t>′</m:t>
                        </m:r>
                      </m:sup>
                    </m:sSup>
                  </m:oMath>
                </a14:m>
                <a:endParaRPr lang="en-US" dirty="0"/>
              </a:p>
              <a:p>
                <a:pPr lvl="2">
                  <a:buFont typeface="Arial" panose="020B0604020202020204" pitchFamily="34" charset="0"/>
                  <a:buChar char="•"/>
                </a:pPr>
                <a:r>
                  <a:rPr lang="en-US" dirty="0"/>
                  <a:t>An algorithm to reweigh the generated density to the target density to the target density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𝜌</m:t>
                        </m:r>
                      </m:e>
                      <m:sup>
                        <m:r>
                          <a:rPr lang="en-CA" b="0" i="1" smtClean="0">
                            <a:latin typeface="Cambria Math" panose="02040503050406030204" pitchFamily="18" charset="0"/>
                          </a:rPr>
                          <m:t>′</m:t>
                        </m:r>
                      </m:sup>
                    </m:sSup>
                  </m:oMath>
                </a14:m>
                <a:r>
                  <a:rPr lang="en-US" dirty="0"/>
                  <a:t>.</a:t>
                </a:r>
                <a:endParaRPr lang="en-US" sz="1800" dirty="0">
                  <a:solidFill>
                    <a:schemeClr val="tx2">
                      <a:alpha val="60000"/>
                    </a:schemeClr>
                  </a:solidFill>
                </a:endParaRPr>
              </a:p>
            </p:txBody>
          </p:sp>
        </mc:Choice>
        <mc:Fallback xmlns="">
          <p:sp>
            <p:nvSpPr>
              <p:cNvPr id="25" name="Content Placeholder 15">
                <a:extLst>
                  <a:ext uri="{FF2B5EF4-FFF2-40B4-BE49-F238E27FC236}">
                    <a16:creationId xmlns:a16="http://schemas.microsoft.com/office/drawing/2014/main" id="{3E664030-CCE2-D7B8-8655-933A556F3F20}"/>
                  </a:ext>
                </a:extLst>
              </p:cNvPr>
              <p:cNvSpPr>
                <a:spLocks noGrp="1" noRot="1" noChangeAspect="1" noMove="1" noResize="1" noEditPoints="1" noAdjustHandles="1" noChangeArrowheads="1" noChangeShapeType="1" noTextEdit="1"/>
              </p:cNvSpPr>
              <p:nvPr>
                <p:ph idx="1"/>
              </p:nvPr>
            </p:nvSpPr>
            <p:spPr>
              <a:xfrm>
                <a:off x="493748" y="1655686"/>
                <a:ext cx="7249155" cy="4808537"/>
              </a:xfrm>
              <a:blipFill>
                <a:blip r:embed="rId3"/>
                <a:stretch>
                  <a:fillRect t="-792" r="-524"/>
                </a:stretch>
              </a:blipFill>
            </p:spPr>
            <p:txBody>
              <a:bodyPr/>
              <a:lstStyle/>
              <a:p>
                <a:r>
                  <a:rPr lang="en-US">
                    <a:noFill/>
                  </a:rPr>
                  <a:t> </a:t>
                </a:r>
              </a:p>
            </p:txBody>
          </p:sp>
        </mc:Fallback>
      </mc:AlternateContent>
      <p:pic>
        <p:nvPicPr>
          <p:cNvPr id="7" name="Content Placeholder 6" descr="Diagram&#10;&#10;Description automatically generated">
            <a:extLst>
              <a:ext uri="{FF2B5EF4-FFF2-40B4-BE49-F238E27FC236}">
                <a16:creationId xmlns:a16="http://schemas.microsoft.com/office/drawing/2014/main" id="{B20A75D3-3B93-5858-10B7-FB2FCFFA89A6}"/>
              </a:ext>
            </a:extLst>
          </p:cNvPr>
          <p:cNvPicPr>
            <a:picLocks noChangeAspect="1"/>
          </p:cNvPicPr>
          <p:nvPr/>
        </p:nvPicPr>
        <p:blipFill>
          <a:blip r:embed="rId4">
            <a:alphaModFix amt="90000"/>
          </a:blip>
          <a:stretch>
            <a:fillRect/>
          </a:stretch>
        </p:blipFill>
        <p:spPr>
          <a:xfrm>
            <a:off x="7910375" y="578876"/>
            <a:ext cx="3625645" cy="5472675"/>
          </a:xfrm>
          <a:prstGeom prst="rect">
            <a:avLst/>
          </a:prstGeom>
        </p:spPr>
      </p:pic>
    </p:spTree>
    <p:extLst>
      <p:ext uri="{BB962C8B-B14F-4D97-AF65-F5344CB8AC3E}">
        <p14:creationId xmlns:p14="http://schemas.microsoft.com/office/powerpoint/2010/main" val="405422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9A3A-AEB2-13BD-B83A-79F829722307}"/>
              </a:ext>
            </a:extLst>
          </p:cNvPr>
          <p:cNvSpPr>
            <a:spLocks noGrp="1"/>
          </p:cNvSpPr>
          <p:nvPr>
            <p:ph type="title"/>
          </p:nvPr>
        </p:nvSpPr>
        <p:spPr>
          <a:noFill/>
        </p:spPr>
        <p:txBody>
          <a:bodyPr/>
          <a:lstStyle/>
          <a:p>
            <a:r>
              <a:rPr lang="en-US" dirty="0"/>
              <a:t>Training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158B6-C206-2700-D80E-E863E1A13FAC}"/>
                  </a:ext>
                </a:extLst>
              </p:cNvPr>
              <p:cNvSpPr>
                <a:spLocks noGrp="1"/>
              </p:cNvSpPr>
              <p:nvPr>
                <p:ph idx="1"/>
              </p:nvPr>
            </p:nvSpPr>
            <p:spPr>
              <a:xfrm>
                <a:off x="838199" y="2178657"/>
                <a:ext cx="10724536" cy="3764943"/>
              </a:xfrm>
            </p:spPr>
            <p:txBody>
              <a:bodyPr>
                <a:normAutofit/>
              </a:bodyPr>
              <a:lstStyle/>
              <a:p>
                <a:r>
                  <a:rPr lang="en-US" dirty="0"/>
                  <a:t>A flow can be trained in two ways</a:t>
                </a:r>
              </a:p>
              <a:p>
                <a:pPr lvl="2">
                  <a:buFont typeface="Arial" panose="020B0604020202020204" pitchFamily="34" charset="0"/>
                  <a:buChar char="•"/>
                </a:pPr>
                <a:r>
                  <a:rPr lang="en-US" sz="2400" dirty="0"/>
                  <a:t>KL training: minimizing the reverse KL divergence 	</a:t>
                </a:r>
                <a14:m>
                  <m:oMath xmlns:m="http://schemas.openxmlformats.org/officeDocument/2006/math">
                    <m:r>
                      <a:rPr lang="en-CA" sz="2400" b="0" i="1" smtClean="0">
                        <a:latin typeface="Cambria Math" panose="02040503050406030204" pitchFamily="18" charset="0"/>
                      </a:rPr>
                      <m:t>𝐾𝐿</m:t>
                    </m:r>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𝜌</m:t>
                        </m:r>
                      </m:e>
                      <m: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ea typeface="Cambria Math" panose="02040503050406030204" pitchFamily="18" charset="0"/>
                              </a:rPr>
                              <m:t>𝜃</m:t>
                            </m:r>
                          </m:sub>
                        </m:sSub>
                      </m:sub>
                    </m:sSub>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𝜌</m:t>
                        </m:r>
                      </m:e>
                      <m:sup>
                        <m:r>
                          <a:rPr lang="en-CA" sz="2400" b="0" i="1" smtClean="0">
                            <a:latin typeface="Cambria Math" panose="02040503050406030204" pitchFamily="18" charset="0"/>
                          </a:rPr>
                          <m:t>′</m:t>
                        </m:r>
                      </m:sup>
                    </m:sSup>
                    <m:r>
                      <a:rPr lang="en-CA" sz="2400" b="0" i="1" smtClean="0">
                        <a:latin typeface="Cambria Math" panose="02040503050406030204" pitchFamily="18" charset="0"/>
                      </a:rPr>
                      <m:t>)</m:t>
                    </m:r>
                  </m:oMath>
                </a14:m>
                <a:r>
                  <a:rPr lang="en-US" sz="2400" dirty="0"/>
                  <a:t>:</a:t>
                </a:r>
                <a14:m>
                  <m:oMath xmlns:m="http://schemas.openxmlformats.org/officeDocument/2006/math">
                    <m:sSub>
                      <m:sSubPr>
                        <m:ctrlPr>
                          <a:rPr lang="en-US" sz="2400" i="1" smtClean="0">
                            <a:latin typeface="Cambria Math" panose="02040503050406030204" pitchFamily="18" charset="0"/>
                          </a:rPr>
                        </m:ctrlPr>
                      </m:sSubPr>
                      <m:e>
                        <m:r>
                          <a:rPr lang="en-CA" sz="2400" i="1">
                            <a:latin typeface="Cambria Math" panose="02040503050406030204" pitchFamily="18" charset="0"/>
                          </a:rPr>
                          <m:t>𝐿</m:t>
                        </m:r>
                      </m:e>
                      <m:sub>
                        <m:r>
                          <a:rPr lang="en-CA" sz="2400" i="1">
                            <a:latin typeface="Cambria Math" panose="02040503050406030204" pitchFamily="18" charset="0"/>
                          </a:rPr>
                          <m:t>𝐾𝐿</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𝐸</m:t>
                        </m:r>
                      </m:e>
                      <m:sub>
                        <m:r>
                          <a:rPr lang="en-CA" sz="2400" i="1">
                            <a:latin typeface="Cambria Math" panose="02040503050406030204" pitchFamily="18" charset="0"/>
                          </a:rPr>
                          <m:t>𝑧</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𝜌</m:t>
                        </m:r>
                      </m:sub>
                    </m:sSub>
                    <m:r>
                      <a:rPr lang="en-CA" sz="2400" i="1">
                        <a:latin typeface="Cambria Math" panose="02040503050406030204" pitchFamily="18" charset="0"/>
                      </a:rPr>
                      <m:t>[</m:t>
                    </m:r>
                    <m:r>
                      <a:rPr lang="en-CA" sz="2400" i="1">
                        <a:latin typeface="Cambria Math" panose="02040503050406030204" pitchFamily="18" charset="0"/>
                      </a:rPr>
                      <m:t>𝑢</m:t>
                    </m:r>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𝑓</m:t>
                            </m:r>
                          </m:e>
                          <m:sub>
                            <m:r>
                              <a:rPr lang="en-CA" sz="2400" i="1">
                                <a:latin typeface="Cambria Math" panose="02040503050406030204" pitchFamily="18" charset="0"/>
                                <a:ea typeface="Cambria Math" panose="02040503050406030204" pitchFamily="18" charset="0"/>
                              </a:rPr>
                              <m:t>𝜃</m:t>
                            </m:r>
                          </m:sub>
                        </m:sSub>
                        <m:d>
                          <m:dPr>
                            <m:ctrlPr>
                              <a:rPr lang="en-CA" sz="2400" i="1">
                                <a:latin typeface="Cambria Math" panose="02040503050406030204" pitchFamily="18" charset="0"/>
                              </a:rPr>
                            </m:ctrlPr>
                          </m:dPr>
                          <m:e>
                            <m:r>
                              <a:rPr lang="en-CA" sz="2400" i="1">
                                <a:latin typeface="Cambria Math" panose="02040503050406030204" pitchFamily="18" charset="0"/>
                              </a:rPr>
                              <m:t>𝑧</m:t>
                            </m:r>
                          </m:e>
                        </m:d>
                      </m:e>
                    </m:d>
                    <m:r>
                      <a:rPr lang="en-CA" sz="2400" i="1">
                        <a:latin typeface="Cambria Math" panose="02040503050406030204" pitchFamily="18" charset="0"/>
                      </a:rPr>
                      <m:t>−</m:t>
                    </m:r>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d>
                          <m:dPr>
                            <m:begChr m:val="|"/>
                            <m:endChr m:val="|"/>
                            <m:ctrlPr>
                              <a:rPr lang="en-CA" sz="2400" i="1">
                                <a:latin typeface="Cambria Math" panose="02040503050406030204" pitchFamily="18" charset="0"/>
                              </a:rPr>
                            </m:ctrlPr>
                          </m:dPr>
                          <m:e>
                            <m:r>
                              <a:rPr lang="en-CA" sz="2400" i="1">
                                <a:latin typeface="Cambria Math" panose="02040503050406030204" pitchFamily="18" charset="0"/>
                              </a:rPr>
                              <m:t>𝑑𝑒𝑡</m:t>
                            </m:r>
                            <m:f>
                              <m:fPr>
                                <m:ctrlPr>
                                  <a:rPr lang="en-CA" sz="2400" i="1">
                                    <a:latin typeface="Cambria Math" panose="02040503050406030204" pitchFamily="18" charset="0"/>
                                  </a:rPr>
                                </m:ctrlPr>
                              </m:fPr>
                              <m:num>
                                <m:r>
                                  <a:rPr lang="en-CA" sz="2400" i="1">
                                    <a:latin typeface="Cambria Math" panose="02040503050406030204" pitchFamily="18" charset="0"/>
                                    <a:ea typeface="Cambria Math" panose="02040503050406030204" pitchFamily="18" charset="0"/>
                                  </a:rPr>
                                  <m:t>𝜕</m:t>
                                </m:r>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𝑓</m:t>
                                    </m:r>
                                  </m:e>
                                  <m:sub>
                                    <m:r>
                                      <a:rPr lang="en-CA" sz="2400" i="1">
                                        <a:latin typeface="Cambria Math" panose="02040503050406030204" pitchFamily="18" charset="0"/>
                                        <a:ea typeface="Cambria Math" panose="02040503050406030204" pitchFamily="18" charset="0"/>
                                      </a:rPr>
                                      <m:t>𝜃</m:t>
                                    </m:r>
                                  </m:sub>
                                </m:sSub>
                                <m:d>
                                  <m:dPr>
                                    <m:ctrlPr>
                                      <a:rPr lang="en-CA" sz="240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𝑧</m:t>
                                    </m:r>
                                  </m:e>
                                </m:d>
                              </m:num>
                              <m:den>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𝑧</m:t>
                                </m:r>
                              </m:den>
                            </m:f>
                          </m:e>
                        </m:d>
                      </m:e>
                    </m:func>
                    <m:r>
                      <a:rPr lang="en-CA" sz="2400" i="1">
                        <a:latin typeface="Cambria Math" panose="02040503050406030204" pitchFamily="18" charset="0"/>
                      </a:rPr>
                      <m:t>]</m:t>
                    </m:r>
                  </m:oMath>
                </a14:m>
                <a:endParaRPr lang="en-US" sz="2400" dirty="0"/>
              </a:p>
              <a:p>
                <a:pPr lvl="2">
                  <a:buFont typeface="Arial" panose="020B0604020202020204" pitchFamily="34" charset="0"/>
                  <a:buChar char="•"/>
                </a:pPr>
                <a:r>
                  <a:rPr lang="en-US" sz="2400" dirty="0"/>
                  <a:t>ML training: If data </a:t>
                </a:r>
                <a14:m>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𝑛</m:t>
                                </m:r>
                              </m:sub>
                            </m:sSub>
                          </m:e>
                        </m:d>
                      </m:e>
                      <m:sub>
                        <m:r>
                          <a:rPr lang="en-CA" sz="2400" b="0" i="1" smtClean="0">
                            <a:latin typeface="Cambria Math" panose="02040503050406030204" pitchFamily="18" charset="0"/>
                          </a:rPr>
                          <m:t>𝑛</m:t>
                        </m:r>
                        <m:r>
                          <a:rPr lang="en-CA" sz="2400" b="0" i="1" smtClean="0">
                            <a:latin typeface="Cambria Math" panose="02040503050406030204" pitchFamily="18" charset="0"/>
                          </a:rPr>
                          <m:t>=1…</m:t>
                        </m:r>
                        <m:r>
                          <a:rPr lang="en-CA" sz="2400" b="0" i="1" smtClean="0">
                            <a:latin typeface="Cambria Math" panose="02040503050406030204" pitchFamily="18" charset="0"/>
                          </a:rPr>
                          <m:t>𝑁</m:t>
                        </m:r>
                      </m:sub>
                    </m:sSub>
                  </m:oMath>
                </a14:m>
                <a:r>
                  <a:rPr lang="en-US" sz="2400" dirty="0"/>
                  <a:t> from a data distribution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𝜌</m:t>
                        </m:r>
                      </m:e>
                      <m:sub>
                        <m:r>
                          <a:rPr lang="en-CA" sz="2400" b="0" i="1" smtClean="0">
                            <a:latin typeface="Cambria Math" panose="02040503050406030204" pitchFamily="18" charset="0"/>
                          </a:rPr>
                          <m:t>𝑑𝑎𝑡𝑎</m:t>
                        </m:r>
                      </m:sub>
                      <m:sup>
                        <m:r>
                          <a:rPr lang="en-CA" sz="2400" b="0" i="1" smtClean="0">
                            <a:latin typeface="Cambria Math" panose="02040503050406030204" pitchFamily="18" charset="0"/>
                          </a:rPr>
                          <m:t>′</m:t>
                        </m:r>
                      </m:sup>
                    </m:sSubSup>
                  </m:oMath>
                </a14:m>
                <a:r>
                  <a:rPr lang="en-US" sz="2400" dirty="0"/>
                  <a:t> is given that at least represents a few high probability modes of </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𝜌</m:t>
                        </m:r>
                      </m:e>
                      <m:sup>
                        <m:r>
                          <a:rPr lang="en-CA" sz="2400" b="0" i="1" smtClean="0">
                            <a:latin typeface="Cambria Math" panose="02040503050406030204" pitchFamily="18" charset="0"/>
                          </a:rPr>
                          <m:t>′</m:t>
                        </m:r>
                      </m:sup>
                    </m:sSup>
                  </m:oMath>
                </a14:m>
                <a:r>
                  <a:rPr lang="en-US" sz="2400" dirty="0"/>
                  <a:t>, we can maximize the likelihood under the mode</a:t>
                </a:r>
              </a:p>
              <a:p>
                <a:pPr marL="1028700" lvl="2" indent="0">
                  <a:buNone/>
                </a:pPr>
                <a:r>
                  <a:rPr lang="en-US" sz="2400" dirty="0"/>
                  <a:t>	</a:t>
                </a:r>
                <a14:m>
                  <m:oMath xmlns:m="http://schemas.openxmlformats.org/officeDocument/2006/math">
                    <m:sSub>
                      <m:sSubPr>
                        <m:ctrlPr>
                          <a:rPr lang="en-US" sz="2400" i="1">
                            <a:latin typeface="Cambria Math" panose="02040503050406030204" pitchFamily="18" charset="0"/>
                          </a:rPr>
                        </m:ctrlPr>
                      </m:sSubPr>
                      <m:e>
                        <m:r>
                          <a:rPr lang="en-CA" sz="2400" i="1">
                            <a:latin typeface="Cambria Math" panose="02040503050406030204" pitchFamily="18" charset="0"/>
                          </a:rPr>
                          <m:t>𝐿</m:t>
                        </m:r>
                      </m:e>
                      <m:sub>
                        <m:r>
                          <a:rPr lang="en-CA" sz="2400" i="1">
                            <a:latin typeface="Cambria Math" panose="02040503050406030204" pitchFamily="18" charset="0"/>
                          </a:rPr>
                          <m:t>𝑀𝐿</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𝐸</m:t>
                        </m:r>
                      </m:e>
                      <m:sub>
                        <m:r>
                          <a:rPr lang="en-CA" sz="2400" i="1">
                            <a:latin typeface="Cambria Math" panose="02040503050406030204" pitchFamily="18" charset="0"/>
                          </a:rPr>
                          <m:t>𝑥</m:t>
                        </m:r>
                        <m:r>
                          <a:rPr lang="en-CA" sz="2400" i="1">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𝜌</m:t>
                            </m:r>
                          </m:e>
                          <m:sub>
                            <m:r>
                              <a:rPr lang="en-CA" sz="2400" i="1">
                                <a:latin typeface="Cambria Math" panose="02040503050406030204" pitchFamily="18" charset="0"/>
                                <a:ea typeface="Cambria Math" panose="02040503050406030204" pitchFamily="18" charset="0"/>
                              </a:rPr>
                              <m:t>𝑑𝑎𝑡𝑎</m:t>
                            </m:r>
                          </m:sub>
                          <m:sup>
                            <m:r>
                              <a:rPr lang="en-CA" sz="2400" i="1">
                                <a:latin typeface="Cambria Math" panose="02040503050406030204" pitchFamily="18" charset="0"/>
                                <a:ea typeface="Cambria Math" panose="02040503050406030204" pitchFamily="18" charset="0"/>
                              </a:rPr>
                              <m:t>′</m:t>
                            </m:r>
                          </m:sup>
                        </m:sSubSup>
                      </m:sub>
                    </m:sSub>
                    <m:r>
                      <a:rPr lang="en-CA" sz="2400" i="1">
                        <a:latin typeface="Cambria Math" panose="02040503050406030204" pitchFamily="18" charset="0"/>
                      </a:rPr>
                      <m:t>[−</m:t>
                    </m:r>
                    <m:r>
                      <a:rPr lang="en-CA" sz="2400" i="1">
                        <a:latin typeface="Cambria Math" panose="02040503050406030204" pitchFamily="18" charset="0"/>
                      </a:rPr>
                      <m:t>𝑙𝑜𝑔</m:t>
                    </m:r>
                    <m:r>
                      <a:rPr lang="en-CA" sz="2400" i="1">
                        <a:latin typeface="Cambria Math" panose="02040503050406030204" pitchFamily="18" charset="0"/>
                        <a:ea typeface="Cambria Math" panose="02040503050406030204" pitchFamily="18" charset="0"/>
                      </a:rPr>
                      <m:t>𝜌</m:t>
                    </m:r>
                    <m:r>
                      <a:rPr lang="en-CA" sz="2400" i="1">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𝑓</m:t>
                        </m:r>
                      </m:e>
                      <m:sub>
                        <m:r>
                          <a:rPr lang="en-CA" sz="2400" i="1">
                            <a:latin typeface="Cambria Math" panose="02040503050406030204" pitchFamily="18" charset="0"/>
                            <a:ea typeface="Cambria Math" panose="02040503050406030204" pitchFamily="18" charset="0"/>
                          </a:rPr>
                          <m:t>𝜃</m:t>
                        </m:r>
                      </m:sub>
                      <m:sup>
                        <m:r>
                          <a:rPr lang="en-CA" sz="2400" i="1">
                            <a:latin typeface="Cambria Math" panose="02040503050406030204" pitchFamily="18" charset="0"/>
                            <a:ea typeface="Cambria Math" panose="02040503050406030204" pitchFamily="18" charset="0"/>
                          </a:rPr>
                          <m:t>−1</m:t>
                        </m:r>
                      </m:sup>
                    </m:sSubSup>
                    <m:d>
                      <m:dPr>
                        <m:ctrlPr>
                          <a:rPr lang="en-CA" sz="240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𝑥</m:t>
                        </m:r>
                      </m:e>
                    </m:d>
                    <m:r>
                      <a:rPr lang="en-CA" sz="2400" i="1">
                        <a:latin typeface="Cambria Math" panose="02040503050406030204" pitchFamily="18" charset="0"/>
                        <a:ea typeface="Cambria Math" panose="02040503050406030204" pitchFamily="18" charset="0"/>
                      </a:rPr>
                      <m:t>−</m:t>
                    </m:r>
                    <m:r>
                      <m:rPr>
                        <m:sty m:val="p"/>
                      </m:rPr>
                      <a:rPr lang="en-CA" sz="2400">
                        <a:latin typeface="Cambria Math" panose="02040503050406030204" pitchFamily="18" charset="0"/>
                        <a:ea typeface="Cambria Math" panose="02040503050406030204" pitchFamily="18" charset="0"/>
                      </a:rPr>
                      <m:t>log</m:t>
                    </m:r>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rPr>
                      <m:t>𝑑𝑒𝑡</m:t>
                    </m:r>
                    <m:f>
                      <m:fPr>
                        <m:ctrlPr>
                          <a:rPr lang="en-CA" sz="2400" i="1">
                            <a:latin typeface="Cambria Math" panose="02040503050406030204" pitchFamily="18" charset="0"/>
                          </a:rPr>
                        </m:ctrlPr>
                      </m:fPr>
                      <m:num>
                        <m:r>
                          <a:rPr lang="en-CA" sz="2400" i="1">
                            <a:latin typeface="Cambria Math" panose="02040503050406030204" pitchFamily="18" charset="0"/>
                            <a:ea typeface="Cambria Math" panose="02040503050406030204" pitchFamily="18" charset="0"/>
                          </a:rPr>
                          <m:t>𝜕</m:t>
                        </m:r>
                        <m:sSubSup>
                          <m:sSubSupPr>
                            <m:ctrlPr>
                              <a:rPr lang="en-CA" sz="2400" i="1">
                                <a:latin typeface="Cambria Math" panose="02040503050406030204" pitchFamily="18" charset="0"/>
                                <a:ea typeface="Cambria Math" panose="02040503050406030204" pitchFamily="18" charset="0"/>
                              </a:rPr>
                            </m:ctrlPr>
                          </m:sSubSupPr>
                          <m:e>
                            <m:r>
                              <a:rPr lang="en-CA" sz="2400" i="1">
                                <a:latin typeface="Cambria Math" panose="02040503050406030204" pitchFamily="18" charset="0"/>
                                <a:ea typeface="Cambria Math" panose="02040503050406030204" pitchFamily="18" charset="0"/>
                              </a:rPr>
                              <m:t>𝑓</m:t>
                            </m:r>
                          </m:e>
                          <m:sub>
                            <m:r>
                              <a:rPr lang="en-CA" sz="2400" i="1">
                                <a:latin typeface="Cambria Math" panose="02040503050406030204" pitchFamily="18" charset="0"/>
                                <a:ea typeface="Cambria Math" panose="02040503050406030204" pitchFamily="18" charset="0"/>
                              </a:rPr>
                              <m:t>𝜃</m:t>
                            </m:r>
                          </m:sub>
                          <m:sup>
                            <m:r>
                              <a:rPr lang="en-CA" sz="2400" i="1">
                                <a:latin typeface="Cambria Math" panose="02040503050406030204" pitchFamily="18" charset="0"/>
                                <a:ea typeface="Cambria Math" panose="02040503050406030204" pitchFamily="18" charset="0"/>
                              </a:rPr>
                              <m:t>−1</m:t>
                            </m:r>
                          </m:sup>
                        </m:sSubSup>
                        <m:d>
                          <m:dPr>
                            <m:ctrlPr>
                              <a:rPr lang="en-CA" sz="2400" i="1">
                                <a:latin typeface="Cambria Math" panose="02040503050406030204" pitchFamily="18" charset="0"/>
                                <a:ea typeface="Cambria Math" panose="02040503050406030204" pitchFamily="18" charset="0"/>
                              </a:rPr>
                            </m:ctrlPr>
                          </m:dPr>
                          <m:e>
                            <m:r>
                              <a:rPr lang="en-CA" sz="2400" i="1">
                                <a:latin typeface="Cambria Math" panose="02040503050406030204" pitchFamily="18" charset="0"/>
                                <a:ea typeface="Cambria Math" panose="02040503050406030204" pitchFamily="18" charset="0"/>
                              </a:rPr>
                              <m:t>𝑥</m:t>
                            </m:r>
                          </m:e>
                        </m:d>
                      </m:num>
                      <m:den>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𝑥</m:t>
                        </m:r>
                      </m:den>
                    </m:f>
                  </m:oMath>
                </a14:m>
                <a:r>
                  <a:rPr lang="en-US" sz="2400" dirty="0"/>
                  <a:t>|] </a:t>
                </a:r>
              </a:p>
            </p:txBody>
          </p:sp>
        </mc:Choice>
        <mc:Fallback xmlns="">
          <p:sp>
            <p:nvSpPr>
              <p:cNvPr id="3" name="Content Placeholder 2">
                <a:extLst>
                  <a:ext uri="{FF2B5EF4-FFF2-40B4-BE49-F238E27FC236}">
                    <a16:creationId xmlns:a16="http://schemas.microsoft.com/office/drawing/2014/main" id="{3BD158B6-C206-2700-D80E-E863E1A13FAC}"/>
                  </a:ext>
                </a:extLst>
              </p:cNvPr>
              <p:cNvSpPr>
                <a:spLocks noGrp="1" noRot="1" noChangeAspect="1" noMove="1" noResize="1" noEditPoints="1" noAdjustHandles="1" noChangeArrowheads="1" noChangeShapeType="1" noTextEdit="1"/>
              </p:cNvSpPr>
              <p:nvPr>
                <p:ph idx="1"/>
              </p:nvPr>
            </p:nvSpPr>
            <p:spPr>
              <a:xfrm>
                <a:off x="838199" y="2178657"/>
                <a:ext cx="10724536" cy="3764943"/>
              </a:xfrm>
              <a:blipFill>
                <a:blip r:embed="rId3"/>
                <a:stretch>
                  <a:fillRect t="-1342" r="-1418"/>
                </a:stretch>
              </a:blipFill>
            </p:spPr>
            <p:txBody>
              <a:bodyPr/>
              <a:lstStyle/>
              <a:p>
                <a:r>
                  <a:rPr lang="en-US">
                    <a:noFill/>
                  </a:rPr>
                  <a:t> </a:t>
                </a:r>
              </a:p>
            </p:txBody>
          </p:sp>
        </mc:Fallback>
      </mc:AlternateContent>
    </p:spTree>
    <p:extLst>
      <p:ext uri="{BB962C8B-B14F-4D97-AF65-F5344CB8AC3E}">
        <p14:creationId xmlns:p14="http://schemas.microsoft.com/office/powerpoint/2010/main" val="293674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E7DF-FD3C-E6B1-8886-7078BBE0FC53}"/>
              </a:ext>
            </a:extLst>
          </p:cNvPr>
          <p:cNvSpPr>
            <a:spLocks noGrp="1"/>
          </p:cNvSpPr>
          <p:nvPr>
            <p:ph type="title"/>
          </p:nvPr>
        </p:nvSpPr>
        <p:spPr>
          <a:xfrm>
            <a:off x="457200" y="498157"/>
            <a:ext cx="8138160" cy="629603"/>
          </a:xfrm>
        </p:spPr>
        <p:txBody>
          <a:bodyPr>
            <a:normAutofit fontScale="90000"/>
          </a:bodyPr>
          <a:lstStyle/>
          <a:p>
            <a:r>
              <a:rPr lang="en-US" dirty="0" err="1"/>
              <a:t>Boltzamann</a:t>
            </a:r>
            <a:r>
              <a:rPr lang="en-US" dirty="0"/>
              <a:t> Generators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223AB5-D246-85A6-1949-55C5C883CB48}"/>
                  </a:ext>
                </a:extLst>
              </p:cNvPr>
              <p:cNvSpPr>
                <a:spLocks noGrp="1"/>
              </p:cNvSpPr>
              <p:nvPr>
                <p:ph idx="1"/>
              </p:nvPr>
            </p:nvSpPr>
            <p:spPr>
              <a:xfrm>
                <a:off x="457200" y="1320455"/>
                <a:ext cx="10896600" cy="4713923"/>
              </a:xfrm>
            </p:spPr>
            <p:txBody>
              <a:bodyPr>
                <a:noAutofit/>
              </a:bodyPr>
              <a:lstStyle/>
              <a:p>
                <a:r>
                  <a:rPr lang="en-US" dirty="0">
                    <a:solidFill>
                      <a:schemeClr val="tx2">
                        <a:alpha val="60000"/>
                      </a:schemeClr>
                    </a:solidFill>
                  </a:rPr>
                  <a:t>Using importance sampling the asymptotically unbiased estimator of the expectation value of observable </a:t>
                </a:r>
                <a14:m>
                  <m:oMath xmlns:m="http://schemas.openxmlformats.org/officeDocument/2006/math">
                    <m:r>
                      <a:rPr lang="en-CA" b="0" i="1" smtClean="0">
                        <a:solidFill>
                          <a:schemeClr val="tx2">
                            <a:alpha val="60000"/>
                          </a:schemeClr>
                        </a:solidFill>
                        <a:latin typeface="Cambria Math" panose="02040503050406030204" pitchFamily="18" charset="0"/>
                      </a:rPr>
                      <m:t>𝑂</m:t>
                    </m:r>
                    <m:r>
                      <a:rPr lang="en-CA" b="0" i="1" smtClean="0">
                        <a:solidFill>
                          <a:schemeClr val="tx2">
                            <a:alpha val="60000"/>
                          </a:schemeClr>
                        </a:solidFill>
                        <a:latin typeface="Cambria Math" panose="02040503050406030204" pitchFamily="18" charset="0"/>
                      </a:rPr>
                      <m:t>(</m:t>
                    </m:r>
                    <m:r>
                      <a:rPr lang="en-CA" b="0" i="1" smtClean="0">
                        <a:solidFill>
                          <a:schemeClr val="tx2">
                            <a:alpha val="60000"/>
                          </a:schemeClr>
                        </a:solidFill>
                        <a:latin typeface="Cambria Math" panose="02040503050406030204" pitchFamily="18" charset="0"/>
                      </a:rPr>
                      <m:t>𝑥</m:t>
                    </m:r>
                    <m:r>
                      <a:rPr lang="en-CA" b="0" i="1" smtClean="0">
                        <a:solidFill>
                          <a:schemeClr val="tx2">
                            <a:alpha val="60000"/>
                          </a:schemeClr>
                        </a:solidFill>
                        <a:latin typeface="Cambria Math" panose="02040503050406030204" pitchFamily="18" charset="0"/>
                      </a:rPr>
                      <m:t>)</m:t>
                    </m:r>
                  </m:oMath>
                </a14:m>
                <a:r>
                  <a:rPr lang="en-US" dirty="0">
                    <a:solidFill>
                      <a:schemeClr val="tx2">
                        <a:alpha val="60000"/>
                      </a:schemeClr>
                    </a:solidFill>
                  </a:rPr>
                  <a:t> </a:t>
                </a:r>
              </a:p>
              <a:p>
                <a:pPr lvl="2"/>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𝐸</m:t>
                        </m:r>
                      </m:e>
                      <m:sub>
                        <m:r>
                          <a:rPr lang="en-CA" sz="2400" b="0" i="1" smtClean="0">
                            <a:latin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𝑢</m:t>
                            </m:r>
                          </m:e>
                          <m:sub>
                            <m:r>
                              <a:rPr lang="en-CA" sz="2400" b="0" i="1" smtClean="0">
                                <a:latin typeface="Cambria Math" panose="02040503050406030204" pitchFamily="18" charset="0"/>
                                <a:ea typeface="Cambria Math" panose="02040503050406030204" pitchFamily="18" charset="0"/>
                              </a:rPr>
                              <m:t>𝑥</m:t>
                            </m:r>
                          </m:sub>
                        </m:s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sub>
                    </m:sSub>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𝑂</m:t>
                        </m:r>
                        <m:r>
                          <a:rPr lang="en-CA" sz="2400" b="0" i="1" smtClean="0">
                            <a:latin typeface="Cambria Math" panose="02040503050406030204" pitchFamily="18" charset="0"/>
                          </a:rPr>
                          <m:t>(</m:t>
                        </m:r>
                        <m:r>
                          <a:rPr lang="en-CA" sz="2400" b="0" i="1" smtClean="0">
                            <a:latin typeface="Cambria Math" panose="02040503050406030204" pitchFamily="18" charset="0"/>
                          </a:rPr>
                          <m:t>𝑥</m:t>
                        </m:r>
                        <m:r>
                          <a:rPr lang="en-CA" sz="2400" b="0" i="1" smtClean="0">
                            <a:latin typeface="Cambria Math" panose="02040503050406030204" pitchFamily="18" charset="0"/>
                          </a:rPr>
                          <m:t>)</m:t>
                        </m:r>
                      </m:e>
                    </m:d>
                    <m:r>
                      <a:rPr lang="en-CA" sz="2400" b="0" i="1" smtClean="0">
                        <a:latin typeface="Cambria Math" panose="02040503050406030204" pitchFamily="18" charset="0"/>
                        <a:ea typeface="Cambria Math" panose="02040503050406030204" pitchFamily="18" charset="0"/>
                      </a:rPr>
                      <m:t>≈</m:t>
                    </m:r>
                    <m:f>
                      <m:fPr>
                        <m:ctrlPr>
                          <a:rPr lang="en-CA" sz="2400" b="0" i="1" smtClean="0">
                            <a:latin typeface="Cambria Math" panose="02040503050406030204" pitchFamily="18" charset="0"/>
                            <a:ea typeface="Cambria Math" panose="02040503050406030204" pitchFamily="18" charset="0"/>
                          </a:rPr>
                        </m:ctrlPr>
                      </m:fPr>
                      <m:num>
                        <m:nary>
                          <m:naryPr>
                            <m:chr m:val="∑"/>
                            <m:limLoc m:val="subSup"/>
                            <m:supHide m:val="on"/>
                            <m:ctrlPr>
                              <a:rPr lang="en-CA" sz="2400" b="0" i="1" smtClean="0">
                                <a:latin typeface="Cambria Math" panose="02040503050406030204" pitchFamily="18" charset="0"/>
                                <a:ea typeface="Cambria Math" panose="02040503050406030204" pitchFamily="18" charset="0"/>
                              </a:rPr>
                            </m:ctrlPr>
                          </m:naryPr>
                          <m:sub>
                            <m:r>
                              <m:rPr>
                                <m:brk m:alnAt="9"/>
                              </m:rPr>
                              <a:rPr lang="en-CA" sz="2400" b="0" i="1" smtClean="0">
                                <a:latin typeface="Cambria Math" panose="02040503050406030204" pitchFamily="18" charset="0"/>
                                <a:ea typeface="Cambria Math" panose="02040503050406030204" pitchFamily="18" charset="0"/>
                              </a:rPr>
                              <m:t>𝑘</m:t>
                            </m:r>
                          </m:sub>
                          <m:sup/>
                          <m:e>
                            <m:r>
                              <a:rPr lang="en-CA" sz="2400" b="0" i="1" smtClean="0">
                                <a:latin typeface="Cambria Math" panose="02040503050406030204" pitchFamily="18" charset="0"/>
                                <a:ea typeface="Cambria Math" panose="02040503050406030204" pitchFamily="18" charset="0"/>
                              </a:rPr>
                              <m:t>𝑤</m:t>
                            </m:r>
                            <m:d>
                              <m:dPr>
                                <m:ctrlPr>
                                  <a:rPr lang="en-CA" sz="2400" b="0" i="1" smtClean="0">
                                    <a:latin typeface="Cambria Math" panose="02040503050406030204" pitchFamily="18" charset="0"/>
                                    <a:ea typeface="Cambria Math" panose="02040503050406030204" pitchFamily="18" charset="0"/>
                                  </a:rPr>
                                </m:ctrlPr>
                              </m:dPr>
                              <m:e>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𝑘</m:t>
                                    </m:r>
                                  </m:sub>
                                </m:sSub>
                              </m:e>
                            </m:d>
                            <m:r>
                              <a:rPr lang="en-CA" sz="2400" b="0" i="1" smtClean="0">
                                <a:latin typeface="Cambria Math" panose="02040503050406030204" pitchFamily="18" charset="0"/>
                                <a:ea typeface="Cambria Math" panose="02040503050406030204" pitchFamily="18" charset="0"/>
                              </a:rPr>
                              <m:t>𝑂</m:t>
                            </m:r>
                            <m:d>
                              <m:dPr>
                                <m:ctrlPr>
                                  <a:rPr lang="en-CA" sz="2400" b="0" i="1" smtClean="0">
                                    <a:latin typeface="Cambria Math" panose="02040503050406030204" pitchFamily="18" charset="0"/>
                                    <a:ea typeface="Cambria Math" panose="02040503050406030204" pitchFamily="18" charset="0"/>
                                  </a:rPr>
                                </m:ctrlPr>
                              </m:dPr>
                              <m:e>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𝑘</m:t>
                                    </m:r>
                                  </m:sub>
                                </m:sSub>
                              </m:e>
                            </m:d>
                          </m:e>
                        </m:nary>
                      </m:num>
                      <m:den>
                        <m:nary>
                          <m:naryPr>
                            <m:chr m:val="∑"/>
                            <m:limLoc m:val="subSup"/>
                            <m:supHide m:val="on"/>
                            <m:ctrlPr>
                              <a:rPr lang="en-CA" sz="2400" b="0" i="1" smtClean="0">
                                <a:latin typeface="Cambria Math" panose="02040503050406030204" pitchFamily="18" charset="0"/>
                                <a:ea typeface="Cambria Math" panose="02040503050406030204" pitchFamily="18" charset="0"/>
                              </a:rPr>
                            </m:ctrlPr>
                          </m:naryPr>
                          <m:sub>
                            <m:r>
                              <m:rPr>
                                <m:brk m:alnAt="9"/>
                              </m:rPr>
                              <a:rPr lang="en-CA" sz="2400" b="0" i="1" smtClean="0">
                                <a:latin typeface="Cambria Math" panose="02040503050406030204" pitchFamily="18" charset="0"/>
                                <a:ea typeface="Cambria Math" panose="02040503050406030204" pitchFamily="18" charset="0"/>
                              </a:rPr>
                              <m:t>𝑘</m:t>
                            </m:r>
                          </m:sub>
                          <m:sup/>
                          <m:e>
                            <m:r>
                              <a:rPr lang="en-CA" sz="2400" b="0" i="1" smtClean="0">
                                <a:latin typeface="Cambria Math" panose="02040503050406030204" pitchFamily="18" charset="0"/>
                                <a:ea typeface="Cambria Math" panose="02040503050406030204" pitchFamily="18" charset="0"/>
                              </a:rPr>
                              <m:t>𝑤</m:t>
                            </m:r>
                            <m:d>
                              <m:dPr>
                                <m:ctrlPr>
                                  <a:rPr lang="en-CA" sz="2400" b="0" i="1" smtClean="0">
                                    <a:latin typeface="Cambria Math" panose="02040503050406030204" pitchFamily="18" charset="0"/>
                                    <a:ea typeface="Cambria Math" panose="02040503050406030204" pitchFamily="18" charset="0"/>
                                  </a:rPr>
                                </m:ctrlPr>
                              </m:dPr>
                              <m:e>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𝑘</m:t>
                                    </m:r>
                                  </m:sub>
                                </m:sSub>
                              </m:e>
                            </m:d>
                          </m:e>
                        </m:nary>
                      </m:den>
                    </m:f>
                    <m:r>
                      <a:rPr lang="en-CA" sz="2400" b="0" i="1" smtClean="0">
                        <a:latin typeface="Cambria Math" panose="02040503050406030204" pitchFamily="18" charset="0"/>
                        <a:ea typeface="Cambria Math" panose="02040503050406030204" pitchFamily="18" charset="0"/>
                      </a:rPr>
                      <m:t>   </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𝑥</m:t>
                        </m:r>
                      </m:e>
                      <m:sub>
                        <m:r>
                          <a:rPr lang="en-CA" sz="2400" b="0" i="1" smtClean="0">
                            <a:latin typeface="Cambria Math" panose="02040503050406030204" pitchFamily="18" charset="0"/>
                            <a:ea typeface="Cambria Math" panose="02040503050406030204" pitchFamily="18" charset="0"/>
                          </a:rPr>
                          <m:t>𝑘</m:t>
                        </m:r>
                      </m:sub>
                    </m:sSub>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𝜌</m:t>
                        </m:r>
                      </m:e>
                      <m:sub>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𝑓</m:t>
                            </m:r>
                          </m:e>
                          <m:sub>
                            <m:r>
                              <a:rPr lang="en-CA" sz="2400" b="0" i="1" smtClean="0">
                                <a:latin typeface="Cambria Math" panose="02040503050406030204" pitchFamily="18" charset="0"/>
                                <a:ea typeface="Cambria Math" panose="02040503050406030204" pitchFamily="18" charset="0"/>
                              </a:rPr>
                              <m:t>𝜃</m:t>
                            </m:r>
                          </m:sub>
                        </m:sSub>
                      </m:sub>
                    </m:sSub>
                  </m:oMath>
                </a14:m>
                <a:endParaRPr lang="en-US" dirty="0">
                  <a:solidFill>
                    <a:schemeClr val="tx2">
                      <a:alpha val="60000"/>
                    </a:schemeClr>
                  </a:solidFill>
                </a:endParaRPr>
              </a:p>
              <a:p>
                <a:pPr lvl="1"/>
                <a:r>
                  <a:rPr lang="en-US" sz="2800" dirty="0">
                    <a:solidFill>
                      <a:schemeClr val="tx2">
                        <a:alpha val="60000"/>
                      </a:schemeClr>
                    </a:solidFill>
                  </a:rPr>
                  <a:t>Importance weights can be computed from the trained flow</a:t>
                </a:r>
              </a:p>
              <a:p>
                <a:pPr lvl="2"/>
                <a:r>
                  <a:rPr lang="en-US" sz="2400" dirty="0">
                    <a:solidFill>
                      <a:schemeClr val="tx2">
                        <a:alpha val="60000"/>
                      </a:schemeClr>
                    </a:solidFill>
                  </a:rPr>
                  <a:t>: </a:t>
                </a:r>
                <a14:m>
                  <m:oMath xmlns:m="http://schemas.openxmlformats.org/officeDocument/2006/math">
                    <m:r>
                      <a:rPr lang="en-CA" sz="2400" b="0" i="1" dirty="0" smtClean="0">
                        <a:latin typeface="Cambria Math" panose="02040503050406030204" pitchFamily="18" charset="0"/>
                      </a:rPr>
                      <m:t>𝑤</m:t>
                    </m:r>
                    <m:d>
                      <m:dPr>
                        <m:ctrlPr>
                          <a:rPr lang="en-CA" sz="2400" b="0" i="1" dirty="0" smtClean="0">
                            <a:latin typeface="Cambria Math" panose="02040503050406030204" pitchFamily="18" charset="0"/>
                          </a:rPr>
                        </m:ctrlPr>
                      </m:dPr>
                      <m:e>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𝑥</m:t>
                            </m:r>
                          </m:e>
                          <m:sub>
                            <m:r>
                              <a:rPr lang="en-CA" sz="2400" b="0" i="1" dirty="0" smtClean="0">
                                <a:latin typeface="Cambria Math" panose="02040503050406030204" pitchFamily="18" charset="0"/>
                              </a:rPr>
                              <m:t>𝑘</m:t>
                            </m:r>
                          </m:sub>
                        </m:sSub>
                      </m:e>
                    </m:d>
                    <m:r>
                      <a:rPr lang="en-CA" sz="2400" b="0" i="1" dirty="0" smtClean="0">
                        <a:latin typeface="Cambria Math" panose="02040503050406030204" pitchFamily="18" charset="0"/>
                      </a:rPr>
                      <m:t>=</m:t>
                    </m:r>
                    <m:func>
                      <m:funcPr>
                        <m:ctrlPr>
                          <a:rPr lang="en-CA" sz="2400" b="0" i="1" dirty="0" smtClean="0">
                            <a:latin typeface="Cambria Math" panose="02040503050406030204" pitchFamily="18" charset="0"/>
                          </a:rPr>
                        </m:ctrlPr>
                      </m:funcPr>
                      <m:fName>
                        <m:r>
                          <m:rPr>
                            <m:sty m:val="p"/>
                          </m:rPr>
                          <a:rPr lang="en-CA" sz="2400" b="0" i="0" dirty="0" smtClean="0">
                            <a:latin typeface="Cambria Math" panose="02040503050406030204" pitchFamily="18" charset="0"/>
                          </a:rPr>
                          <m:t>exp</m:t>
                        </m:r>
                      </m:fName>
                      <m:e>
                        <m:d>
                          <m:dPr>
                            <m:ctrlPr>
                              <a:rPr lang="en-CA" sz="2400" b="0" i="1" dirty="0" smtClean="0">
                                <a:latin typeface="Cambria Math" panose="02040503050406030204" pitchFamily="18" charset="0"/>
                              </a:rPr>
                            </m:ctrlPr>
                          </m:dPr>
                          <m:e>
                            <m:r>
                              <a:rPr lang="en-CA" sz="2400" b="0" i="1" dirty="0" smtClean="0">
                                <a:latin typeface="Cambria Math" panose="02040503050406030204" pitchFamily="18" charset="0"/>
                              </a:rPr>
                              <m:t>−</m:t>
                            </m:r>
                            <m:r>
                              <a:rPr lang="en-CA" sz="2400" b="0" i="1" dirty="0" smtClean="0">
                                <a:latin typeface="Cambria Math" panose="02040503050406030204" pitchFamily="18" charset="0"/>
                              </a:rPr>
                              <m:t>𝑢</m:t>
                            </m:r>
                            <m:d>
                              <m:dPr>
                                <m:ctrlPr>
                                  <a:rPr lang="en-CA" sz="2400" b="0" i="1" dirty="0" smtClean="0">
                                    <a:latin typeface="Cambria Math" panose="02040503050406030204" pitchFamily="18" charset="0"/>
                                  </a:rPr>
                                </m:ctrlPr>
                              </m:dPr>
                              <m:e>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𝑥</m:t>
                                    </m:r>
                                  </m:e>
                                  <m:sub>
                                    <m:r>
                                      <a:rPr lang="en-CA" sz="2400" b="0" i="1" dirty="0" smtClean="0">
                                        <a:latin typeface="Cambria Math" panose="02040503050406030204" pitchFamily="18" charset="0"/>
                                      </a:rPr>
                                      <m:t>𝑘</m:t>
                                    </m:r>
                                  </m:sub>
                                </m:sSub>
                              </m:e>
                            </m:d>
                          </m:e>
                        </m:d>
                      </m:e>
                    </m:func>
                    <m:r>
                      <a:rPr lang="en-CA" sz="2400" b="0" i="1" dirty="0" smtClean="0">
                        <a:latin typeface="Cambria Math" panose="02040503050406030204" pitchFamily="18" charset="0"/>
                      </a:rPr>
                      <m:t>/</m:t>
                    </m:r>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ea typeface="Cambria Math" panose="02040503050406030204" pitchFamily="18" charset="0"/>
                          </a:rPr>
                          <m:t>𝜌</m:t>
                        </m:r>
                      </m:e>
                      <m:sub>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𝑓</m:t>
                            </m:r>
                          </m:e>
                          <m:sub>
                            <m:r>
                              <a:rPr lang="en-CA" sz="2400" b="0" i="1" dirty="0" smtClean="0">
                                <a:latin typeface="Cambria Math" panose="02040503050406030204" pitchFamily="18" charset="0"/>
                                <a:ea typeface="Cambria Math" panose="02040503050406030204" pitchFamily="18" charset="0"/>
                              </a:rPr>
                              <m:t>𝜃</m:t>
                            </m:r>
                          </m:sub>
                        </m:sSub>
                      </m:sub>
                    </m:sSub>
                    <m:r>
                      <a:rPr lang="en-CA" sz="2400" b="0" i="1" dirty="0" smtClean="0">
                        <a:latin typeface="Cambria Math" panose="02040503050406030204" pitchFamily="18" charset="0"/>
                      </a:rPr>
                      <m:t>(</m:t>
                    </m:r>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𝑥</m:t>
                        </m:r>
                      </m:e>
                      <m:sub>
                        <m:r>
                          <a:rPr lang="en-CA" sz="2400" b="0" i="1" dirty="0" smtClean="0">
                            <a:latin typeface="Cambria Math" panose="02040503050406030204" pitchFamily="18" charset="0"/>
                          </a:rPr>
                          <m:t>𝑘</m:t>
                        </m:r>
                      </m:sub>
                    </m:sSub>
                    <m:r>
                      <a:rPr lang="en-CA" sz="2400" b="0" i="1" dirty="0" smtClean="0">
                        <a:latin typeface="Cambria Math" panose="02040503050406030204" pitchFamily="18" charset="0"/>
                      </a:rPr>
                      <m:t>)</m:t>
                    </m:r>
                  </m:oMath>
                </a14:m>
                <a:endParaRPr lang="en-US" sz="2400" dirty="0">
                  <a:solidFill>
                    <a:schemeClr val="tx2">
                      <a:alpha val="60000"/>
                    </a:schemeClr>
                  </a:solidFill>
                </a:endParaRPr>
              </a:p>
              <a:p>
                <a:r>
                  <a:rPr lang="en-US" dirty="0">
                    <a:solidFill>
                      <a:schemeClr val="tx2">
                        <a:alpha val="60000"/>
                      </a:schemeClr>
                    </a:solidFill>
                  </a:rPr>
                  <a:t>The final training loss is obtained using a convex sum over both losses</a:t>
                </a:r>
              </a:p>
              <a:p>
                <a:pPr lvl="1"/>
                <a14:m>
                  <m:oMath xmlns:m="http://schemas.openxmlformats.org/officeDocument/2006/math">
                    <m:r>
                      <a:rPr lang="en-CA" b="0" i="1" smtClean="0">
                        <a:solidFill>
                          <a:schemeClr val="tx2">
                            <a:alpha val="60000"/>
                          </a:schemeClr>
                        </a:solidFill>
                        <a:latin typeface="Cambria Math" panose="02040503050406030204" pitchFamily="18" charset="0"/>
                      </a:rPr>
                      <m:t>𝐿</m:t>
                    </m:r>
                    <m:r>
                      <a:rPr lang="en-CA" b="0" i="1" smtClean="0">
                        <a:solidFill>
                          <a:schemeClr val="tx2">
                            <a:alpha val="60000"/>
                          </a:schemeClr>
                        </a:solidFill>
                        <a:latin typeface="Cambria Math" panose="02040503050406030204" pitchFamily="18" charset="0"/>
                      </a:rPr>
                      <m:t>=</m:t>
                    </m:r>
                    <m:sSub>
                      <m:sSubPr>
                        <m:ctrlPr>
                          <a:rPr lang="en-CA" b="0" i="1" smtClean="0">
                            <a:solidFill>
                              <a:schemeClr val="tx2">
                                <a:alpha val="60000"/>
                              </a:schemeClr>
                            </a:solidFill>
                            <a:latin typeface="Cambria Math" panose="02040503050406030204" pitchFamily="18" charset="0"/>
                            <a:ea typeface="Cambria Math" panose="02040503050406030204" pitchFamily="18" charset="0"/>
                          </a:rPr>
                        </m:ctrlPr>
                      </m:sSubPr>
                      <m:e>
                        <m:d>
                          <m:dPr>
                            <m:ctrlPr>
                              <a:rPr lang="en-CA" i="1" smtClean="0">
                                <a:solidFill>
                                  <a:schemeClr val="tx2">
                                    <a:alpha val="60000"/>
                                  </a:schemeClr>
                                </a:solidFill>
                                <a:latin typeface="Cambria Math" panose="02040503050406030204" pitchFamily="18" charset="0"/>
                              </a:rPr>
                            </m:ctrlPr>
                          </m:dPr>
                          <m:e>
                            <m:r>
                              <a:rPr lang="en-CA" i="1">
                                <a:solidFill>
                                  <a:schemeClr val="tx2">
                                    <a:alpha val="60000"/>
                                  </a:schemeClr>
                                </a:solidFill>
                                <a:latin typeface="Cambria Math" panose="02040503050406030204" pitchFamily="18" charset="0"/>
                              </a:rPr>
                              <m:t>1−</m:t>
                            </m:r>
                            <m:r>
                              <a:rPr lang="en-CA" i="1">
                                <a:solidFill>
                                  <a:schemeClr val="tx2">
                                    <a:alpha val="60000"/>
                                  </a:schemeClr>
                                </a:solidFill>
                                <a:latin typeface="Cambria Math" panose="02040503050406030204" pitchFamily="18" charset="0"/>
                                <a:ea typeface="Cambria Math" panose="02040503050406030204" pitchFamily="18" charset="0"/>
                              </a:rPr>
                              <m:t>𝜆</m:t>
                            </m:r>
                          </m:e>
                        </m:d>
                        <m:r>
                          <a:rPr lang="en-CA" b="0" i="1" smtClean="0">
                            <a:solidFill>
                              <a:schemeClr val="tx2">
                                <a:alpha val="60000"/>
                              </a:schemeClr>
                            </a:solidFill>
                            <a:latin typeface="Cambria Math" panose="02040503050406030204" pitchFamily="18" charset="0"/>
                            <a:ea typeface="Cambria Math" panose="02040503050406030204" pitchFamily="18" charset="0"/>
                          </a:rPr>
                          <m:t>𝐿</m:t>
                        </m:r>
                      </m:e>
                      <m:sub>
                        <m:r>
                          <a:rPr lang="en-CA" b="0" i="1" smtClean="0">
                            <a:solidFill>
                              <a:schemeClr val="tx2">
                                <a:alpha val="60000"/>
                              </a:schemeClr>
                            </a:solidFill>
                            <a:latin typeface="Cambria Math" panose="02040503050406030204" pitchFamily="18" charset="0"/>
                            <a:ea typeface="Cambria Math" panose="02040503050406030204" pitchFamily="18" charset="0"/>
                          </a:rPr>
                          <m:t>𝑀𝐿</m:t>
                        </m:r>
                      </m:sub>
                    </m:sSub>
                    <m:r>
                      <a:rPr lang="en-CA" b="0" i="1" smtClean="0">
                        <a:solidFill>
                          <a:schemeClr val="tx2">
                            <a:alpha val="60000"/>
                          </a:schemeClr>
                        </a:solidFill>
                        <a:latin typeface="Cambria Math" panose="02040503050406030204" pitchFamily="18" charset="0"/>
                        <a:ea typeface="Cambria Math" panose="02040503050406030204" pitchFamily="18" charset="0"/>
                      </a:rPr>
                      <m:t>+</m:t>
                    </m:r>
                    <m:r>
                      <a:rPr lang="en-CA" b="0" i="1" smtClean="0">
                        <a:solidFill>
                          <a:schemeClr val="tx2">
                            <a:alpha val="60000"/>
                          </a:schemeClr>
                        </a:solidFill>
                        <a:latin typeface="Cambria Math" panose="02040503050406030204" pitchFamily="18" charset="0"/>
                        <a:ea typeface="Cambria Math" panose="02040503050406030204" pitchFamily="18" charset="0"/>
                      </a:rPr>
                      <m:t>𝜆</m:t>
                    </m:r>
                    <m:sSub>
                      <m:sSubPr>
                        <m:ctrlPr>
                          <a:rPr lang="en-CA" b="0" i="1" smtClean="0">
                            <a:solidFill>
                              <a:schemeClr val="tx2">
                                <a:alpha val="60000"/>
                              </a:schemeClr>
                            </a:solidFill>
                            <a:latin typeface="Cambria Math" panose="02040503050406030204" pitchFamily="18" charset="0"/>
                            <a:ea typeface="Cambria Math" panose="02040503050406030204" pitchFamily="18" charset="0"/>
                          </a:rPr>
                        </m:ctrlPr>
                      </m:sSubPr>
                      <m:e>
                        <m:r>
                          <a:rPr lang="en-CA" b="0" i="1" smtClean="0">
                            <a:solidFill>
                              <a:schemeClr val="tx2">
                                <a:alpha val="60000"/>
                              </a:schemeClr>
                            </a:solidFill>
                            <a:latin typeface="Cambria Math" panose="02040503050406030204" pitchFamily="18" charset="0"/>
                            <a:ea typeface="Cambria Math" panose="02040503050406030204" pitchFamily="18" charset="0"/>
                          </a:rPr>
                          <m:t>𝐿</m:t>
                        </m:r>
                      </m:e>
                      <m:sub>
                        <m:r>
                          <a:rPr lang="en-CA" b="0" i="1" smtClean="0">
                            <a:solidFill>
                              <a:schemeClr val="tx2">
                                <a:alpha val="60000"/>
                              </a:schemeClr>
                            </a:solidFill>
                            <a:latin typeface="Cambria Math" panose="02040503050406030204" pitchFamily="18" charset="0"/>
                            <a:ea typeface="Cambria Math" panose="02040503050406030204" pitchFamily="18" charset="0"/>
                          </a:rPr>
                          <m:t>𝐾𝐿</m:t>
                        </m:r>
                      </m:sub>
                    </m:sSub>
                  </m:oMath>
                </a14:m>
                <a:endParaRPr lang="en-US" dirty="0">
                  <a:solidFill>
                    <a:schemeClr val="tx2">
                      <a:alpha val="60000"/>
                    </a:schemeClr>
                  </a:solidFill>
                </a:endParaRPr>
              </a:p>
              <a:p>
                <a:pPr lvl="1"/>
                <a:r>
                  <a:rPr lang="en-US" dirty="0">
                    <a:solidFill>
                      <a:schemeClr val="tx2">
                        <a:alpha val="60000"/>
                      </a:schemeClr>
                    </a:solidFill>
                  </a:rPr>
                  <a:t>The mixing parameter </a:t>
                </a:r>
                <a14:m>
                  <m:oMath xmlns:m="http://schemas.openxmlformats.org/officeDocument/2006/math">
                    <m:r>
                      <a:rPr lang="en-US" i="1" smtClean="0">
                        <a:solidFill>
                          <a:schemeClr val="tx2">
                            <a:alpha val="60000"/>
                          </a:schemeClr>
                        </a:solidFill>
                        <a:latin typeface="Cambria Math" panose="02040503050406030204" pitchFamily="18" charset="0"/>
                        <a:ea typeface="Cambria Math" panose="02040503050406030204" pitchFamily="18" charset="0"/>
                      </a:rPr>
                      <m:t>𝜆</m:t>
                    </m:r>
                    <m:r>
                      <a:rPr lang="en-CA" b="0" i="1" smtClean="0">
                        <a:solidFill>
                          <a:schemeClr val="tx2">
                            <a:alpha val="60000"/>
                          </a:schemeClr>
                        </a:solidFill>
                        <a:latin typeface="Cambria Math" panose="02040503050406030204" pitchFamily="18" charset="0"/>
                        <a:ea typeface="Cambria Math" panose="02040503050406030204" pitchFamily="18" charset="0"/>
                      </a:rPr>
                      <m:t> </m:t>
                    </m:r>
                  </m:oMath>
                </a14:m>
                <a:r>
                  <a:rPr lang="en-US" dirty="0">
                    <a:solidFill>
                      <a:schemeClr val="tx2">
                        <a:alpha val="60000"/>
                      </a:schemeClr>
                    </a:solidFill>
                  </a:rPr>
                  <a:t>maybe changed from 0 to 1</a:t>
                </a:r>
              </a:p>
            </p:txBody>
          </p:sp>
        </mc:Choice>
        <mc:Fallback xmlns="">
          <p:sp>
            <p:nvSpPr>
              <p:cNvPr id="3" name="Content Placeholder 2">
                <a:extLst>
                  <a:ext uri="{FF2B5EF4-FFF2-40B4-BE49-F238E27FC236}">
                    <a16:creationId xmlns:a16="http://schemas.microsoft.com/office/drawing/2014/main" id="{D6223AB5-D246-85A6-1949-55C5C883CB48}"/>
                  </a:ext>
                </a:extLst>
              </p:cNvPr>
              <p:cNvSpPr>
                <a:spLocks noGrp="1" noRot="1" noChangeAspect="1" noMove="1" noResize="1" noEditPoints="1" noAdjustHandles="1" noChangeArrowheads="1" noChangeShapeType="1" noTextEdit="1"/>
              </p:cNvSpPr>
              <p:nvPr>
                <p:ph idx="1"/>
              </p:nvPr>
            </p:nvSpPr>
            <p:spPr>
              <a:xfrm>
                <a:off x="457200" y="1320455"/>
                <a:ext cx="10896600" cy="4713923"/>
              </a:xfrm>
              <a:blipFill>
                <a:blip r:embed="rId3"/>
                <a:stretch>
                  <a:fillRect t="-1344" r="-1746" b="-5108"/>
                </a:stretch>
              </a:blipFill>
            </p:spPr>
            <p:txBody>
              <a:bodyPr/>
              <a:lstStyle/>
              <a:p>
                <a:r>
                  <a:rPr lang="en-US">
                    <a:noFill/>
                  </a:rPr>
                  <a:t> </a:t>
                </a:r>
              </a:p>
            </p:txBody>
          </p:sp>
        </mc:Fallback>
      </mc:AlternateContent>
    </p:spTree>
    <p:extLst>
      <p:ext uri="{BB962C8B-B14F-4D97-AF65-F5344CB8AC3E}">
        <p14:creationId xmlns:p14="http://schemas.microsoft.com/office/powerpoint/2010/main" val="255079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ame 27">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84D09-5C5B-635B-1AD6-813589AE3960}"/>
              </a:ext>
            </a:extLst>
          </p:cNvPr>
          <p:cNvSpPr>
            <a:spLocks noGrp="1"/>
          </p:cNvSpPr>
          <p:nvPr>
            <p:ph type="title"/>
          </p:nvPr>
        </p:nvSpPr>
        <p:spPr>
          <a:xfrm>
            <a:off x="838199" y="857251"/>
            <a:ext cx="6594988" cy="573343"/>
          </a:xfrm>
        </p:spPr>
        <p:txBody>
          <a:bodyPr anchor="t">
            <a:normAutofit fontScale="90000"/>
          </a:bodyPr>
          <a:lstStyle/>
          <a:p>
            <a:r>
              <a:rPr lang="en-US" sz="4400" dirty="0">
                <a:gradFill flip="none" rotWithShape="1">
                  <a:gsLst>
                    <a:gs pos="0">
                      <a:schemeClr val="accent5">
                        <a:alpha val="70000"/>
                      </a:schemeClr>
                    </a:gs>
                    <a:gs pos="100000">
                      <a:schemeClr val="accent1">
                        <a:alpha val="70000"/>
                      </a:schemeClr>
                    </a:gs>
                  </a:gsLst>
                  <a:lin ang="0" scaled="1"/>
                  <a:tileRect/>
                </a:gradFill>
              </a:rPr>
              <a:t>Symmetries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800D5-88C2-CB45-63F6-95F12A757B1C}"/>
                  </a:ext>
                </a:extLst>
              </p:cNvPr>
              <p:cNvSpPr>
                <a:spLocks noGrp="1"/>
              </p:cNvSpPr>
              <p:nvPr>
                <p:ph idx="1"/>
              </p:nvPr>
            </p:nvSpPr>
            <p:spPr>
              <a:xfrm>
                <a:off x="728420" y="1751308"/>
                <a:ext cx="10185386" cy="3919255"/>
              </a:xfrm>
            </p:spPr>
            <p:txBody>
              <a:bodyPr anchor="b">
                <a:noAutofit/>
              </a:bodyPr>
              <a:lstStyle/>
              <a:p>
                <a:pPr>
                  <a:lnSpc>
                    <a:spcPct val="100000"/>
                  </a:lnSpc>
                </a:pPr>
                <a:endParaRPr lang="en-US" sz="2400" dirty="0">
                  <a:solidFill>
                    <a:schemeClr val="tx2">
                      <a:alpha val="60000"/>
                    </a:schemeClr>
                  </a:solidFill>
                </a:endParaRPr>
              </a:p>
              <a:p>
                <a:pPr>
                  <a:lnSpc>
                    <a:spcPct val="100000"/>
                  </a:lnSpc>
                </a:pPr>
                <a:endParaRPr lang="en-US" sz="2400" dirty="0">
                  <a:solidFill>
                    <a:schemeClr val="tx2">
                      <a:alpha val="60000"/>
                    </a:schemeClr>
                  </a:solidFill>
                </a:endParaRPr>
              </a:p>
              <a:p>
                <a:pPr>
                  <a:lnSpc>
                    <a:spcPct val="100000"/>
                  </a:lnSpc>
                </a:pPr>
                <a:endParaRPr lang="en-US" sz="2400" dirty="0">
                  <a:solidFill>
                    <a:schemeClr val="tx2">
                      <a:alpha val="60000"/>
                    </a:schemeClr>
                  </a:solidFill>
                </a:endParaRPr>
              </a:p>
              <a:p>
                <a:pPr>
                  <a:lnSpc>
                    <a:spcPct val="100000"/>
                  </a:lnSpc>
                </a:pPr>
                <a:endParaRPr lang="en-US" sz="2400" dirty="0">
                  <a:solidFill>
                    <a:schemeClr val="tx2">
                      <a:alpha val="60000"/>
                    </a:schemeClr>
                  </a:solidFill>
                </a:endParaRPr>
              </a:p>
              <a:p>
                <a:pPr>
                  <a:lnSpc>
                    <a:spcPct val="100000"/>
                  </a:lnSpc>
                </a:pPr>
                <a:endParaRPr lang="en-US" sz="2400" dirty="0">
                  <a:solidFill>
                    <a:schemeClr val="tx2">
                      <a:alpha val="60000"/>
                    </a:schemeClr>
                  </a:solidFill>
                </a:endParaRPr>
              </a:p>
              <a:p>
                <a:pPr>
                  <a:lnSpc>
                    <a:spcPct val="100000"/>
                  </a:lnSpc>
                </a:pPr>
                <a:endParaRPr lang="en-US" sz="2400" dirty="0">
                  <a:solidFill>
                    <a:schemeClr val="tx2">
                      <a:alpha val="60000"/>
                    </a:schemeClr>
                  </a:solidFill>
                </a:endParaRPr>
              </a:p>
              <a:p>
                <a:pPr>
                  <a:lnSpc>
                    <a:spcPct val="100000"/>
                  </a:lnSpc>
                </a:pPr>
                <a:r>
                  <a:rPr lang="en-US" sz="2400" dirty="0">
                    <a:solidFill>
                      <a:schemeClr val="tx2">
                        <a:alpha val="60000"/>
                      </a:schemeClr>
                    </a:solidFill>
                  </a:rPr>
                  <a:t>In molecules: rotating the system or permuting atoms will not change the energy.</a:t>
                </a:r>
              </a:p>
              <a:p>
                <a:pPr>
                  <a:lnSpc>
                    <a:spcPct val="100000"/>
                  </a:lnSpc>
                </a:pPr>
                <a:r>
                  <a:rPr lang="en-US" sz="2400" dirty="0">
                    <a:solidFill>
                      <a:schemeClr val="tx2">
                        <a:alpha val="60000"/>
                      </a:schemeClr>
                    </a:solidFill>
                  </a:rPr>
                  <a:t>We want to construct flows such that both prior and target density share the same symmetries</a:t>
                </a:r>
              </a:p>
              <a:p>
                <a:pPr>
                  <a:lnSpc>
                    <a:spcPct val="100000"/>
                  </a:lnSpc>
                </a:pPr>
                <a:r>
                  <a:rPr lang="en-US" sz="2400" dirty="0">
                    <a:solidFill>
                      <a:schemeClr val="tx2">
                        <a:alpha val="60000"/>
                      </a:schemeClr>
                    </a:solidFill>
                  </a:rPr>
                  <a:t>We can describe symmetries by a group G acting on </a:t>
                </a:r>
                <a14:m>
                  <m:oMath xmlns:m="http://schemas.openxmlformats.org/officeDocument/2006/math">
                    <m:sSup>
                      <m:sSupPr>
                        <m:ctrlPr>
                          <a:rPr lang="en-US" sz="2400" i="1" smtClean="0">
                            <a:solidFill>
                              <a:schemeClr val="tx2">
                                <a:alpha val="60000"/>
                              </a:schemeClr>
                            </a:solidFill>
                            <a:latin typeface="Cambria Math" panose="02040503050406030204" pitchFamily="18" charset="0"/>
                          </a:rPr>
                        </m:ctrlPr>
                      </m:sSupPr>
                      <m:e>
                        <m:r>
                          <a:rPr lang="en-CA" sz="2400" b="0" i="1" smtClean="0">
                            <a:solidFill>
                              <a:schemeClr val="tx2">
                                <a:alpha val="60000"/>
                              </a:schemeClr>
                            </a:solidFill>
                            <a:latin typeface="Cambria Math" panose="02040503050406030204" pitchFamily="18" charset="0"/>
                          </a:rPr>
                          <m:t>𝑅</m:t>
                        </m:r>
                      </m:e>
                      <m:sup>
                        <m:r>
                          <a:rPr lang="en-CA" sz="2400" b="0" i="1" smtClean="0">
                            <a:solidFill>
                              <a:schemeClr val="tx2">
                                <a:alpha val="60000"/>
                              </a:schemeClr>
                            </a:solidFill>
                            <a:latin typeface="Cambria Math" panose="02040503050406030204" pitchFamily="18" charset="0"/>
                          </a:rPr>
                          <m:t>𝑛</m:t>
                        </m:r>
                      </m:sup>
                    </m:sSup>
                    <m:r>
                      <a:rPr lang="en-CA" sz="2400" b="0" i="1" smtClean="0">
                        <a:solidFill>
                          <a:schemeClr val="tx2">
                            <a:alpha val="60000"/>
                          </a:schemeClr>
                        </a:solidFill>
                        <a:latin typeface="Cambria Math" panose="02040503050406030204" pitchFamily="18" charset="0"/>
                      </a:rPr>
                      <m:t> </m:t>
                    </m:r>
                  </m:oMath>
                </a14:m>
                <a:r>
                  <a:rPr lang="en-US" sz="2400" dirty="0">
                    <a:solidFill>
                      <a:schemeClr val="tx2">
                        <a:alpha val="60000"/>
                      </a:schemeClr>
                    </a:solidFill>
                  </a:rPr>
                  <a:t>via a representation R</a:t>
                </a:r>
                <a14:m>
                  <m:oMath xmlns:m="http://schemas.openxmlformats.org/officeDocument/2006/math">
                    <m:r>
                      <a:rPr lang="en-CA" sz="2400" b="0" i="1">
                        <a:solidFill>
                          <a:schemeClr val="tx2">
                            <a:alpha val="60000"/>
                          </a:schemeClr>
                        </a:solidFill>
                        <a:latin typeface="Cambria Math" panose="02040503050406030204" pitchFamily="18" charset="0"/>
                        <a:ea typeface="Cambria Math" panose="02040503050406030204" pitchFamily="18" charset="0"/>
                      </a:rPr>
                      <m:t>:</m:t>
                    </m:r>
                    <m:r>
                      <a:rPr lang="en-CA" sz="2400" b="0" i="1">
                        <a:solidFill>
                          <a:schemeClr val="tx2">
                            <a:alpha val="60000"/>
                          </a:schemeClr>
                        </a:solidFill>
                        <a:latin typeface="Cambria Math" panose="02040503050406030204" pitchFamily="18" charset="0"/>
                        <a:ea typeface="Cambria Math" panose="02040503050406030204" pitchFamily="18" charset="0"/>
                      </a:rPr>
                      <m:t>𝐺</m:t>
                    </m:r>
                    <m:r>
                      <a:rPr lang="en-CA" sz="2400" b="0" i="1">
                        <a:solidFill>
                          <a:schemeClr val="tx2">
                            <a:alpha val="60000"/>
                          </a:schemeClr>
                        </a:solidFill>
                        <a:latin typeface="Cambria Math" panose="02040503050406030204" pitchFamily="18" charset="0"/>
                        <a:ea typeface="Cambria Math" panose="02040503050406030204" pitchFamily="18" charset="0"/>
                      </a:rPr>
                      <m:t>→</m:t>
                    </m:r>
                    <m:r>
                      <a:rPr lang="en-CA" sz="2400" b="0" i="1">
                        <a:solidFill>
                          <a:schemeClr val="tx2">
                            <a:alpha val="60000"/>
                          </a:schemeClr>
                        </a:solidFill>
                        <a:latin typeface="Cambria Math" panose="02040503050406030204" pitchFamily="18" charset="0"/>
                        <a:ea typeface="Cambria Math" panose="02040503050406030204" pitchFamily="18" charset="0"/>
                      </a:rPr>
                      <m:t>𝐺𝐿</m:t>
                    </m:r>
                    <m:d>
                      <m:dPr>
                        <m:ctrlPr>
                          <a:rPr lang="en-CA" sz="2400" b="0" i="1">
                            <a:solidFill>
                              <a:schemeClr val="tx2">
                                <a:alpha val="60000"/>
                              </a:schemeClr>
                            </a:solidFill>
                            <a:latin typeface="Cambria Math" panose="02040503050406030204" pitchFamily="18" charset="0"/>
                            <a:ea typeface="Cambria Math" panose="02040503050406030204" pitchFamily="18" charset="0"/>
                          </a:rPr>
                        </m:ctrlPr>
                      </m:dPr>
                      <m:e>
                        <m:r>
                          <a:rPr lang="en-CA" sz="2400" b="0" i="1">
                            <a:solidFill>
                              <a:schemeClr val="tx2">
                                <a:alpha val="60000"/>
                              </a:schemeClr>
                            </a:solidFill>
                            <a:latin typeface="Cambria Math" panose="02040503050406030204" pitchFamily="18" charset="0"/>
                            <a:ea typeface="Cambria Math" panose="02040503050406030204" pitchFamily="18" charset="0"/>
                          </a:rPr>
                          <m:t>𝑛</m:t>
                        </m:r>
                      </m:e>
                    </m:d>
                  </m:oMath>
                </a14:m>
                <a:r>
                  <a:rPr lang="en-CA" sz="2400" b="0" dirty="0">
                    <a:solidFill>
                      <a:schemeClr val="tx2">
                        <a:alpha val="60000"/>
                      </a:schemeClr>
                    </a:solidFill>
                    <a:ea typeface="Cambria Math" panose="02040503050406030204" pitchFamily="18" charset="0"/>
                  </a:rPr>
                  <a:t>, </a:t>
                </a:r>
                <a14:m>
                  <m:oMath xmlns:m="http://schemas.openxmlformats.org/officeDocument/2006/math">
                    <m:r>
                      <a:rPr lang="en-CA" sz="2400" b="0" i="1" smtClean="0">
                        <a:solidFill>
                          <a:schemeClr val="tx2">
                            <a:alpha val="60000"/>
                          </a:schemeClr>
                        </a:solidFill>
                        <a:latin typeface="Cambria Math" panose="02040503050406030204" pitchFamily="18" charset="0"/>
                        <a:ea typeface="Cambria Math" panose="02040503050406030204" pitchFamily="18" charset="0"/>
                      </a:rPr>
                      <m:t>𝑔</m:t>
                    </m:r>
                    <m:r>
                      <a:rPr lang="en-CA" sz="2400" b="0" i="1" smtClean="0">
                        <a:solidFill>
                          <a:schemeClr val="tx2">
                            <a:alpha val="60000"/>
                          </a:schemeClr>
                        </a:solidFill>
                        <a:latin typeface="Cambria Math" panose="02040503050406030204" pitchFamily="18" charset="0"/>
                        <a:ea typeface="Cambria Math" panose="02040503050406030204" pitchFamily="18" charset="0"/>
                      </a:rPr>
                      <m:t>→</m:t>
                    </m:r>
                    <m:sSub>
                      <m:sSubPr>
                        <m:ctrlPr>
                          <a:rPr lang="en-CA" sz="24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2400" b="0" i="1" smtClean="0">
                            <a:solidFill>
                              <a:schemeClr val="tx2">
                                <a:alpha val="60000"/>
                              </a:schemeClr>
                            </a:solidFill>
                            <a:latin typeface="Cambria Math" panose="02040503050406030204" pitchFamily="18" charset="0"/>
                            <a:ea typeface="Cambria Math" panose="02040503050406030204" pitchFamily="18" charset="0"/>
                          </a:rPr>
                          <m:t>𝑅</m:t>
                        </m:r>
                      </m:e>
                      <m:sub>
                        <m:r>
                          <a:rPr lang="en-CA" sz="2400" b="0" i="1" smtClean="0">
                            <a:solidFill>
                              <a:schemeClr val="tx2">
                                <a:alpha val="60000"/>
                              </a:schemeClr>
                            </a:solidFill>
                            <a:latin typeface="Cambria Math" panose="02040503050406030204" pitchFamily="18" charset="0"/>
                            <a:ea typeface="Cambria Math" panose="02040503050406030204" pitchFamily="18" charset="0"/>
                          </a:rPr>
                          <m:t>𝑔</m:t>
                        </m:r>
                      </m:sub>
                    </m:sSub>
                  </m:oMath>
                </a14:m>
                <a:endParaRPr lang="en-CA" sz="2400" b="0" dirty="0">
                  <a:solidFill>
                    <a:schemeClr val="tx2">
                      <a:alpha val="60000"/>
                    </a:schemeClr>
                  </a:solidFill>
                  <a:ea typeface="Cambria Math" panose="02040503050406030204" pitchFamily="18" charset="0"/>
                </a:endParaRPr>
              </a:p>
              <a:p>
                <a:pPr>
                  <a:lnSpc>
                    <a:spcPct val="100000"/>
                  </a:lnSpc>
                </a:pPr>
                <a14:m>
                  <m:oMath xmlns:m="http://schemas.openxmlformats.org/officeDocument/2006/math">
                    <m:r>
                      <a:rPr lang="en-CA" sz="2400" b="0" i="1" smtClean="0">
                        <a:solidFill>
                          <a:schemeClr val="tx2">
                            <a:alpha val="60000"/>
                          </a:schemeClr>
                        </a:solidFill>
                        <a:latin typeface="Cambria Math" panose="02040503050406030204" pitchFamily="18" charset="0"/>
                        <a:ea typeface="Cambria Math" panose="02040503050406030204" pitchFamily="18" charset="0"/>
                      </a:rPr>
                      <m:t>𝜌</m:t>
                    </m:r>
                  </m:oMath>
                </a14:m>
                <a:r>
                  <a:rPr lang="en-CA" sz="2400" b="0" dirty="0">
                    <a:solidFill>
                      <a:schemeClr val="tx2">
                        <a:alpha val="60000"/>
                      </a:schemeClr>
                    </a:solidFill>
                    <a:ea typeface="Cambria Math" panose="02040503050406030204" pitchFamily="18" charset="0"/>
                  </a:rPr>
                  <a:t> is invariant </a:t>
                </a:r>
                <a:r>
                  <a:rPr lang="en-CA" sz="2400" b="0" dirty="0" err="1">
                    <a:solidFill>
                      <a:schemeClr val="tx2">
                        <a:alpha val="60000"/>
                      </a:schemeClr>
                    </a:solidFill>
                    <a:ea typeface="Cambria Math" panose="02040503050406030204" pitchFamily="18" charset="0"/>
                  </a:rPr>
                  <a:t>w.r.t</a:t>
                </a:r>
                <a:r>
                  <a:rPr lang="en-CA" sz="2400" b="0" dirty="0">
                    <a:solidFill>
                      <a:schemeClr val="tx2">
                        <a:alpha val="60000"/>
                      </a:schemeClr>
                    </a:solidFill>
                    <a:ea typeface="Cambria Math" panose="02040503050406030204" pitchFamily="18" charset="0"/>
                  </a:rPr>
                  <a:t> G </a:t>
                </a:r>
              </a:p>
              <a:p>
                <a:pPr>
                  <a:lnSpc>
                    <a:spcPct val="100000"/>
                  </a:lnSpc>
                </a:pPr>
                <a14:m>
                  <m:oMath xmlns:m="http://schemas.openxmlformats.org/officeDocument/2006/math">
                    <m:r>
                      <a:rPr lang="en-US" sz="2400" i="1" smtClean="0">
                        <a:solidFill>
                          <a:schemeClr val="tx2">
                            <a:alpha val="60000"/>
                          </a:schemeClr>
                        </a:solidFill>
                        <a:latin typeface="Cambria Math" panose="02040503050406030204" pitchFamily="18" charset="0"/>
                        <a:ea typeface="Cambria Math" panose="02040503050406030204" pitchFamily="18" charset="0"/>
                      </a:rPr>
                      <m:t>∀</m:t>
                    </m:r>
                    <m:r>
                      <a:rPr lang="en-CA" sz="2400" b="0" i="1" smtClean="0">
                        <a:solidFill>
                          <a:schemeClr val="tx2">
                            <a:alpha val="60000"/>
                          </a:schemeClr>
                        </a:solidFill>
                        <a:latin typeface="Cambria Math" panose="02040503050406030204" pitchFamily="18" charset="0"/>
                        <a:ea typeface="Cambria Math" panose="02040503050406030204" pitchFamily="18" charset="0"/>
                      </a:rPr>
                      <m:t>𝑔</m:t>
                    </m:r>
                    <m:r>
                      <a:rPr lang="en-CA" sz="2400" b="0" i="1" smtClean="0">
                        <a:solidFill>
                          <a:schemeClr val="tx2">
                            <a:alpha val="60000"/>
                          </a:schemeClr>
                        </a:solidFill>
                        <a:latin typeface="Cambria Math" panose="02040503050406030204" pitchFamily="18" charset="0"/>
                        <a:ea typeface="Cambria Math" panose="02040503050406030204" pitchFamily="18" charset="0"/>
                      </a:rPr>
                      <m:t>∈</m:t>
                    </m:r>
                    <m:r>
                      <a:rPr lang="en-CA" sz="2400" b="0" i="1" smtClean="0">
                        <a:solidFill>
                          <a:schemeClr val="tx2">
                            <a:alpha val="60000"/>
                          </a:schemeClr>
                        </a:solidFill>
                        <a:latin typeface="Cambria Math" panose="02040503050406030204" pitchFamily="18" charset="0"/>
                        <a:ea typeface="Cambria Math" panose="02040503050406030204" pitchFamily="18" charset="0"/>
                      </a:rPr>
                      <m:t>𝐺</m:t>
                    </m:r>
                    <m:r>
                      <a:rPr lang="en-CA" sz="2400" b="0" i="1" smtClean="0">
                        <a:solidFill>
                          <a:schemeClr val="tx2">
                            <a:alpha val="60000"/>
                          </a:schemeClr>
                        </a:solidFill>
                        <a:latin typeface="Cambria Math" panose="02040503050406030204" pitchFamily="18" charset="0"/>
                        <a:ea typeface="Cambria Math" panose="02040503050406030204" pitchFamily="18" charset="0"/>
                      </a:rPr>
                      <m:t>, </m:t>
                    </m:r>
                    <m:r>
                      <a:rPr lang="en-CA" sz="2400" b="0" i="1" smtClean="0">
                        <a:solidFill>
                          <a:schemeClr val="tx2">
                            <a:alpha val="60000"/>
                          </a:schemeClr>
                        </a:solidFill>
                        <a:latin typeface="Cambria Math" panose="02040503050406030204" pitchFamily="18" charset="0"/>
                        <a:ea typeface="Cambria Math" panose="02040503050406030204" pitchFamily="18" charset="0"/>
                      </a:rPr>
                      <m:t>𝑥</m:t>
                    </m:r>
                    <m:r>
                      <a:rPr lang="en-CA" sz="2400" b="0" i="1" smtClean="0">
                        <a:solidFill>
                          <a:schemeClr val="tx2">
                            <a:alpha val="60000"/>
                          </a:schemeClr>
                        </a:solidFill>
                        <a:latin typeface="Cambria Math" panose="02040503050406030204" pitchFamily="18" charset="0"/>
                        <a:ea typeface="Cambria Math" panose="02040503050406030204" pitchFamily="18" charset="0"/>
                      </a:rPr>
                      <m:t>∈</m:t>
                    </m:r>
                    <m:sSup>
                      <m:sSupPr>
                        <m:ctrlPr>
                          <a:rPr lang="en-CA" sz="2400" b="0" i="1" smtClean="0">
                            <a:solidFill>
                              <a:schemeClr val="tx2">
                                <a:alpha val="60000"/>
                              </a:schemeClr>
                            </a:solidFill>
                            <a:latin typeface="Cambria Math" panose="02040503050406030204" pitchFamily="18" charset="0"/>
                            <a:ea typeface="Cambria Math" panose="02040503050406030204" pitchFamily="18" charset="0"/>
                          </a:rPr>
                        </m:ctrlPr>
                      </m:sSupPr>
                      <m:e>
                        <m:r>
                          <a:rPr lang="en-CA" sz="2400" b="0" i="1" smtClean="0">
                            <a:solidFill>
                              <a:schemeClr val="tx2">
                                <a:alpha val="60000"/>
                              </a:schemeClr>
                            </a:solidFill>
                            <a:latin typeface="Cambria Math" panose="02040503050406030204" pitchFamily="18" charset="0"/>
                            <a:ea typeface="Cambria Math" panose="02040503050406030204" pitchFamily="18" charset="0"/>
                          </a:rPr>
                          <m:t>𝑅</m:t>
                        </m:r>
                      </m:e>
                      <m:sup>
                        <m:r>
                          <a:rPr lang="en-CA" sz="2400" b="0" i="1" smtClean="0">
                            <a:solidFill>
                              <a:schemeClr val="tx2">
                                <a:alpha val="60000"/>
                              </a:schemeClr>
                            </a:solidFill>
                            <a:latin typeface="Cambria Math" panose="02040503050406030204" pitchFamily="18" charset="0"/>
                            <a:ea typeface="Cambria Math" panose="02040503050406030204" pitchFamily="18" charset="0"/>
                          </a:rPr>
                          <m:t>𝑛</m:t>
                        </m:r>
                      </m:sup>
                    </m:sSup>
                  </m:oMath>
                </a14:m>
                <a:r>
                  <a:rPr lang="en-US" sz="2400" dirty="0">
                    <a:solidFill>
                      <a:schemeClr val="tx2">
                        <a:alpha val="60000"/>
                      </a:schemeClr>
                    </a:solidFill>
                  </a:rPr>
                  <a:t> </a:t>
                </a:r>
                <a14:m>
                  <m:oMath xmlns:m="http://schemas.openxmlformats.org/officeDocument/2006/math">
                    <m:r>
                      <a:rPr lang="en-CA" sz="2400" b="0" i="1">
                        <a:solidFill>
                          <a:schemeClr val="tx2">
                            <a:alpha val="60000"/>
                          </a:schemeClr>
                        </a:solidFill>
                        <a:latin typeface="Cambria Math" panose="02040503050406030204" pitchFamily="18" charset="0"/>
                        <a:ea typeface="Cambria Math" panose="02040503050406030204" pitchFamily="18" charset="0"/>
                      </a:rPr>
                      <m:t>:</m:t>
                    </m:r>
                    <m:r>
                      <a:rPr lang="en-CA" sz="2400" i="1">
                        <a:solidFill>
                          <a:schemeClr val="tx2">
                            <a:alpha val="60000"/>
                          </a:schemeClr>
                        </a:solidFill>
                        <a:latin typeface="Cambria Math" panose="02040503050406030204" pitchFamily="18" charset="0"/>
                        <a:ea typeface="Cambria Math" panose="02040503050406030204" pitchFamily="18" charset="0"/>
                      </a:rPr>
                      <m:t>𝜌</m:t>
                    </m:r>
                    <m:d>
                      <m:dPr>
                        <m:ctrlPr>
                          <a:rPr lang="en-CA" sz="2400" i="1">
                            <a:solidFill>
                              <a:schemeClr val="tx2">
                                <a:alpha val="60000"/>
                              </a:schemeClr>
                            </a:solidFill>
                            <a:latin typeface="Cambria Math" panose="02040503050406030204" pitchFamily="18" charset="0"/>
                            <a:ea typeface="Cambria Math" panose="02040503050406030204" pitchFamily="18" charset="0"/>
                          </a:rPr>
                        </m:ctrlPr>
                      </m:dPr>
                      <m:e>
                        <m:sSub>
                          <m:sSubPr>
                            <m:ctrlPr>
                              <a:rPr lang="en-CA" sz="2400" i="1">
                                <a:solidFill>
                                  <a:schemeClr val="tx2">
                                    <a:alpha val="60000"/>
                                  </a:schemeClr>
                                </a:solidFill>
                                <a:latin typeface="Cambria Math" panose="02040503050406030204" pitchFamily="18" charset="0"/>
                                <a:ea typeface="Cambria Math" panose="02040503050406030204" pitchFamily="18" charset="0"/>
                              </a:rPr>
                            </m:ctrlPr>
                          </m:sSubPr>
                          <m:e>
                            <m:r>
                              <a:rPr lang="en-CA" sz="2400" i="1">
                                <a:solidFill>
                                  <a:schemeClr val="tx2">
                                    <a:alpha val="60000"/>
                                  </a:schemeClr>
                                </a:solidFill>
                                <a:latin typeface="Cambria Math" panose="02040503050406030204" pitchFamily="18" charset="0"/>
                                <a:ea typeface="Cambria Math" panose="02040503050406030204" pitchFamily="18" charset="0"/>
                              </a:rPr>
                              <m:t>𝑅</m:t>
                            </m:r>
                          </m:e>
                          <m:sub>
                            <m:r>
                              <a:rPr lang="en-CA" sz="2400" i="1">
                                <a:solidFill>
                                  <a:schemeClr val="tx2">
                                    <a:alpha val="60000"/>
                                  </a:schemeClr>
                                </a:solidFill>
                                <a:latin typeface="Cambria Math" panose="02040503050406030204" pitchFamily="18" charset="0"/>
                                <a:ea typeface="Cambria Math" panose="02040503050406030204" pitchFamily="18" charset="0"/>
                              </a:rPr>
                              <m:t>𝑔</m:t>
                            </m:r>
                          </m:sub>
                        </m:sSub>
                        <m:r>
                          <a:rPr lang="en-CA" sz="2400" i="1">
                            <a:solidFill>
                              <a:schemeClr val="tx2">
                                <a:alpha val="60000"/>
                              </a:schemeClr>
                            </a:solidFill>
                            <a:latin typeface="Cambria Math" panose="02040503050406030204" pitchFamily="18" charset="0"/>
                            <a:ea typeface="Cambria Math" panose="02040503050406030204" pitchFamily="18" charset="0"/>
                          </a:rPr>
                          <m:t>𝑥</m:t>
                        </m:r>
                      </m:e>
                    </m:d>
                    <m:r>
                      <a:rPr lang="en-CA" sz="2400" b="0" i="1">
                        <a:solidFill>
                          <a:schemeClr val="tx2">
                            <a:alpha val="60000"/>
                          </a:schemeClr>
                        </a:solidFill>
                        <a:latin typeface="Cambria Math" panose="02040503050406030204" pitchFamily="18" charset="0"/>
                        <a:ea typeface="Cambria Math" panose="02040503050406030204" pitchFamily="18" charset="0"/>
                      </a:rPr>
                      <m:t>=</m:t>
                    </m:r>
                    <m:r>
                      <a:rPr lang="en-CA" sz="2400" b="0" i="1" smtClean="0">
                        <a:solidFill>
                          <a:schemeClr val="tx2">
                            <a:alpha val="60000"/>
                          </a:schemeClr>
                        </a:solidFill>
                        <a:latin typeface="Cambria Math" panose="02040503050406030204" pitchFamily="18" charset="0"/>
                        <a:ea typeface="Cambria Math" panose="02040503050406030204" pitchFamily="18" charset="0"/>
                      </a:rPr>
                      <m:t>𝜌</m:t>
                    </m:r>
                    <m:d>
                      <m:dPr>
                        <m:ctrlPr>
                          <a:rPr lang="en-CA" sz="2400" b="0" i="1">
                            <a:solidFill>
                              <a:schemeClr val="tx2">
                                <a:alpha val="60000"/>
                              </a:schemeClr>
                            </a:solidFill>
                            <a:latin typeface="Cambria Math" panose="02040503050406030204" pitchFamily="18" charset="0"/>
                            <a:ea typeface="Cambria Math" panose="02040503050406030204" pitchFamily="18" charset="0"/>
                          </a:rPr>
                        </m:ctrlPr>
                      </m:dPr>
                      <m:e>
                        <m:r>
                          <a:rPr lang="en-CA" sz="2400" b="0" i="1">
                            <a:solidFill>
                              <a:schemeClr val="tx2">
                                <a:alpha val="60000"/>
                              </a:schemeClr>
                            </a:solidFill>
                            <a:latin typeface="Cambria Math" panose="02040503050406030204" pitchFamily="18" charset="0"/>
                            <a:ea typeface="Cambria Math" panose="02040503050406030204" pitchFamily="18" charset="0"/>
                          </a:rPr>
                          <m:t>𝑥</m:t>
                        </m:r>
                      </m:e>
                    </m:d>
                    <m:r>
                      <a:rPr lang="en-CA" sz="2400" b="0" i="1">
                        <a:solidFill>
                          <a:schemeClr val="tx2">
                            <a:alpha val="60000"/>
                          </a:schemeClr>
                        </a:solidFill>
                        <a:latin typeface="Cambria Math" panose="02040503050406030204" pitchFamily="18" charset="0"/>
                        <a:ea typeface="Cambria Math" panose="02040503050406030204" pitchFamily="18" charset="0"/>
                      </a:rPr>
                      <m:t>⟹</m:t>
                    </m:r>
                    <m:r>
                      <a:rPr lang="en-CA" sz="2400" b="0" i="1" smtClean="0">
                        <a:solidFill>
                          <a:schemeClr val="tx2">
                            <a:alpha val="60000"/>
                          </a:schemeClr>
                        </a:solidFill>
                        <a:latin typeface="Cambria Math" panose="02040503050406030204" pitchFamily="18" charset="0"/>
                        <a:ea typeface="Cambria Math" panose="02040503050406030204" pitchFamily="18" charset="0"/>
                      </a:rPr>
                      <m:t>𝑡h𝑒</m:t>
                    </m:r>
                    <m:r>
                      <a:rPr lang="en-CA" sz="2400" b="0" i="1" smtClean="0">
                        <a:solidFill>
                          <a:schemeClr val="tx2">
                            <a:alpha val="60000"/>
                          </a:schemeClr>
                        </a:solidFill>
                        <a:latin typeface="Cambria Math" panose="02040503050406030204" pitchFamily="18" charset="0"/>
                        <a:ea typeface="Cambria Math" panose="02040503050406030204" pitchFamily="18" charset="0"/>
                      </a:rPr>
                      <m:t> </m:t>
                    </m:r>
                    <m:r>
                      <a:rPr lang="en-CA" sz="2400" b="0" i="1" smtClean="0">
                        <a:solidFill>
                          <a:schemeClr val="tx2">
                            <a:alpha val="60000"/>
                          </a:schemeClr>
                        </a:solidFill>
                        <a:latin typeface="Cambria Math" panose="02040503050406030204" pitchFamily="18" charset="0"/>
                        <a:ea typeface="Cambria Math" panose="02040503050406030204" pitchFamily="18" charset="0"/>
                      </a:rPr>
                      <m:t>𝑚𝑎𝑡𝑟𝑖𝑥</m:t>
                    </m:r>
                    <m:r>
                      <a:rPr lang="en-CA" sz="2400" b="0" i="1" smtClean="0">
                        <a:solidFill>
                          <a:schemeClr val="tx2">
                            <a:alpha val="60000"/>
                          </a:schemeClr>
                        </a:solidFill>
                        <a:latin typeface="Cambria Math" panose="02040503050406030204" pitchFamily="18" charset="0"/>
                        <a:ea typeface="Cambria Math" panose="02040503050406030204" pitchFamily="18" charset="0"/>
                      </a:rPr>
                      <m:t> </m:t>
                    </m:r>
                    <m:sSub>
                      <m:sSubPr>
                        <m:ctrlPr>
                          <a:rPr lang="en-CA" sz="24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2400" b="0" i="1" smtClean="0">
                            <a:solidFill>
                              <a:schemeClr val="tx2">
                                <a:alpha val="60000"/>
                              </a:schemeClr>
                            </a:solidFill>
                            <a:latin typeface="Cambria Math" panose="02040503050406030204" pitchFamily="18" charset="0"/>
                            <a:ea typeface="Cambria Math" panose="02040503050406030204" pitchFamily="18" charset="0"/>
                          </a:rPr>
                          <m:t>𝑅</m:t>
                        </m:r>
                      </m:e>
                      <m:sub>
                        <m:r>
                          <a:rPr lang="en-CA" sz="2400" b="0" i="1" smtClean="0">
                            <a:solidFill>
                              <a:schemeClr val="tx2">
                                <a:alpha val="60000"/>
                              </a:schemeClr>
                            </a:solidFill>
                            <a:latin typeface="Cambria Math" panose="02040503050406030204" pitchFamily="18" charset="0"/>
                            <a:ea typeface="Cambria Math" panose="02040503050406030204" pitchFamily="18" charset="0"/>
                          </a:rPr>
                          <m:t>𝑔</m:t>
                        </m:r>
                      </m:sub>
                    </m:sSub>
                    <m:r>
                      <a:rPr lang="en-CA" sz="2400" b="0" i="1" smtClean="0">
                        <a:solidFill>
                          <a:schemeClr val="tx2">
                            <a:alpha val="60000"/>
                          </a:schemeClr>
                        </a:solidFill>
                        <a:latin typeface="Cambria Math" panose="02040503050406030204" pitchFamily="18" charset="0"/>
                        <a:ea typeface="Cambria Math" panose="02040503050406030204" pitchFamily="18" charset="0"/>
                      </a:rPr>
                      <m:t> </m:t>
                    </m:r>
                    <m:r>
                      <a:rPr lang="en-CA" sz="2400" b="0" i="1" smtClean="0">
                        <a:solidFill>
                          <a:schemeClr val="tx2">
                            <a:alpha val="60000"/>
                          </a:schemeClr>
                        </a:solidFill>
                        <a:latin typeface="Cambria Math" panose="02040503050406030204" pitchFamily="18" charset="0"/>
                        <a:ea typeface="Cambria Math" panose="02040503050406030204" pitchFamily="18" charset="0"/>
                      </a:rPr>
                      <m:t>𝑠𝑎𝑡𝑖𝑠𝑓𝑖𝑒𝑠</m:t>
                    </m:r>
                    <m:r>
                      <a:rPr lang="en-CA" sz="2400" b="0" i="1" smtClean="0">
                        <a:solidFill>
                          <a:schemeClr val="tx2">
                            <a:alpha val="60000"/>
                          </a:schemeClr>
                        </a:solidFill>
                        <a:latin typeface="Cambria Math" panose="02040503050406030204" pitchFamily="18" charset="0"/>
                        <a:ea typeface="Cambria Math" panose="02040503050406030204" pitchFamily="18" charset="0"/>
                      </a:rPr>
                      <m:t> </m:t>
                    </m:r>
                    <m:d>
                      <m:dPr>
                        <m:begChr m:val="|"/>
                        <m:endChr m:val="|"/>
                        <m:ctrlPr>
                          <a:rPr lang="en-CA" sz="2400" b="0" i="1">
                            <a:solidFill>
                              <a:schemeClr val="tx2">
                                <a:alpha val="60000"/>
                              </a:schemeClr>
                            </a:solidFill>
                            <a:latin typeface="Cambria Math" panose="02040503050406030204" pitchFamily="18" charset="0"/>
                            <a:ea typeface="Cambria Math" panose="02040503050406030204" pitchFamily="18" charset="0"/>
                          </a:rPr>
                        </m:ctrlPr>
                      </m:dPr>
                      <m:e>
                        <m:r>
                          <a:rPr lang="en-CA" sz="2400" b="0" i="1">
                            <a:solidFill>
                              <a:schemeClr val="tx2">
                                <a:alpha val="60000"/>
                              </a:schemeClr>
                            </a:solidFill>
                            <a:latin typeface="Cambria Math" panose="02040503050406030204" pitchFamily="18" charset="0"/>
                            <a:ea typeface="Cambria Math" panose="02040503050406030204" pitchFamily="18" charset="0"/>
                          </a:rPr>
                          <m:t>𝑑𝑒𝑡</m:t>
                        </m:r>
                        <m:sSub>
                          <m:sSubPr>
                            <m:ctrlPr>
                              <a:rPr lang="en-CA" sz="24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2400" b="0" i="1" smtClean="0">
                                <a:solidFill>
                                  <a:schemeClr val="tx2">
                                    <a:alpha val="60000"/>
                                  </a:schemeClr>
                                </a:solidFill>
                                <a:latin typeface="Cambria Math" panose="02040503050406030204" pitchFamily="18" charset="0"/>
                                <a:ea typeface="Cambria Math" panose="02040503050406030204" pitchFamily="18" charset="0"/>
                              </a:rPr>
                              <m:t>𝑅</m:t>
                            </m:r>
                          </m:e>
                          <m:sub>
                            <m:r>
                              <a:rPr lang="en-CA" sz="2400" b="0" i="1" smtClean="0">
                                <a:solidFill>
                                  <a:schemeClr val="tx2">
                                    <a:alpha val="60000"/>
                                  </a:schemeClr>
                                </a:solidFill>
                                <a:latin typeface="Cambria Math" panose="02040503050406030204" pitchFamily="18" charset="0"/>
                                <a:ea typeface="Cambria Math" panose="02040503050406030204" pitchFamily="18" charset="0"/>
                              </a:rPr>
                              <m:t>𝑔</m:t>
                            </m:r>
                          </m:sub>
                        </m:sSub>
                      </m:e>
                    </m:d>
                    <m:r>
                      <a:rPr lang="en-CA" sz="2400" b="0" i="1">
                        <a:solidFill>
                          <a:schemeClr val="tx2">
                            <a:alpha val="60000"/>
                          </a:schemeClr>
                        </a:solidFill>
                        <a:latin typeface="Cambria Math" panose="02040503050406030204" pitchFamily="18" charset="0"/>
                        <a:ea typeface="Cambria Math" panose="02040503050406030204" pitchFamily="18" charset="0"/>
                      </a:rPr>
                      <m:t>=1</m:t>
                    </m:r>
                  </m:oMath>
                </a14:m>
                <a:endParaRPr lang="en-CA" sz="2400" b="0" dirty="0">
                  <a:solidFill>
                    <a:schemeClr val="tx2">
                      <a:alpha val="60000"/>
                    </a:schemeClr>
                  </a:solidFill>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0A800D5-88C2-CB45-63F6-95F12A757B1C}"/>
                  </a:ext>
                </a:extLst>
              </p:cNvPr>
              <p:cNvSpPr>
                <a:spLocks noGrp="1" noRot="1" noChangeAspect="1" noMove="1" noResize="1" noEditPoints="1" noAdjustHandles="1" noChangeArrowheads="1" noChangeShapeType="1" noTextEdit="1"/>
              </p:cNvSpPr>
              <p:nvPr>
                <p:ph idx="1"/>
              </p:nvPr>
            </p:nvSpPr>
            <p:spPr>
              <a:xfrm>
                <a:off x="728420" y="1751308"/>
                <a:ext cx="10185386" cy="3919255"/>
              </a:xfrm>
              <a:blipFill>
                <a:blip r:embed="rId3"/>
                <a:stretch>
                  <a:fillRect b="-1935"/>
                </a:stretch>
              </a:blipFill>
            </p:spPr>
            <p:txBody>
              <a:bodyPr/>
              <a:lstStyle/>
              <a:p>
                <a:r>
                  <a:rPr lang="en-US">
                    <a:noFill/>
                  </a:rPr>
                  <a:t> </a:t>
                </a:r>
              </a:p>
            </p:txBody>
          </p:sp>
        </mc:Fallback>
      </mc:AlternateContent>
    </p:spTree>
    <p:extLst>
      <p:ext uri="{BB962C8B-B14F-4D97-AF65-F5344CB8AC3E}">
        <p14:creationId xmlns:p14="http://schemas.microsoft.com/office/powerpoint/2010/main" val="272264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8BCA0-1230-E4D1-1BC6-160A68E46392}"/>
              </a:ext>
            </a:extLst>
          </p:cNvPr>
          <p:cNvSpPr>
            <a:spLocks noGrp="1"/>
          </p:cNvSpPr>
          <p:nvPr>
            <p:ph type="title"/>
          </p:nvPr>
        </p:nvSpPr>
        <p:spPr>
          <a:xfrm>
            <a:off x="543732" y="782664"/>
            <a:ext cx="10515600" cy="775804"/>
          </a:xfrm>
        </p:spPr>
        <p:txBody>
          <a:bodyPr>
            <a:normAutofit fontScale="90000"/>
          </a:bodyPr>
          <a:lstStyle/>
          <a:p>
            <a:r>
              <a:rPr lang="en-US" dirty="0"/>
              <a:t>Invariant densities via equivariant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DD0A7C-EE14-AAFA-5350-0268A48FC5E6}"/>
                  </a:ext>
                </a:extLst>
              </p:cNvPr>
              <p:cNvSpPr>
                <a:spLocks noGrp="1"/>
              </p:cNvSpPr>
              <p:nvPr>
                <p:ph idx="1"/>
              </p:nvPr>
            </p:nvSpPr>
            <p:spPr>
              <a:xfrm>
                <a:off x="543732" y="1806698"/>
                <a:ext cx="10801028" cy="4268638"/>
              </a:xfrm>
            </p:spPr>
            <p:txBody>
              <a:bodyPr/>
              <a:lstStyle/>
              <a:p>
                <a:pPr>
                  <a:lnSpc>
                    <a:spcPct val="100000"/>
                  </a:lnSpc>
                </a:pPr>
                <a:r>
                  <a:rPr lang="en-US" sz="3200" dirty="0">
                    <a:solidFill>
                      <a:schemeClr val="tx2">
                        <a:alpha val="60000"/>
                      </a:schemeClr>
                    </a:solidFill>
                  </a:rPr>
                  <a:t>Theorem 1: </a:t>
                </a:r>
                <a14:m>
                  <m:oMath xmlns:m="http://schemas.openxmlformats.org/officeDocument/2006/math">
                    <m:r>
                      <a:rPr lang="en-US" sz="3200" i="1" smtClean="0">
                        <a:solidFill>
                          <a:schemeClr val="tx2">
                            <a:alpha val="60000"/>
                          </a:schemeClr>
                        </a:solidFill>
                        <a:latin typeface="Cambria Math" panose="02040503050406030204" pitchFamily="18" charset="0"/>
                        <a:ea typeface="Cambria Math" panose="02040503050406030204" pitchFamily="18" charset="0"/>
                      </a:rPr>
                      <m:t>𝜌</m:t>
                    </m:r>
                  </m:oMath>
                </a14:m>
                <a:r>
                  <a:rPr lang="en-US" sz="3200" dirty="0">
                    <a:solidFill>
                      <a:schemeClr val="tx2">
                        <a:alpha val="60000"/>
                      </a:schemeClr>
                    </a:solidFill>
                  </a:rPr>
                  <a:t> is a density on </a:t>
                </a:r>
                <a14:m>
                  <m:oMath xmlns:m="http://schemas.openxmlformats.org/officeDocument/2006/math">
                    <m:sSup>
                      <m:sSupPr>
                        <m:ctrlPr>
                          <a:rPr lang="en-US" sz="3200" i="1" smtClean="0">
                            <a:solidFill>
                              <a:schemeClr val="tx2">
                                <a:alpha val="60000"/>
                              </a:schemeClr>
                            </a:solidFill>
                            <a:latin typeface="Cambria Math" panose="02040503050406030204" pitchFamily="18" charset="0"/>
                          </a:rPr>
                        </m:ctrlPr>
                      </m:sSupPr>
                      <m:e>
                        <m:r>
                          <a:rPr lang="en-CA" sz="3200" b="0" i="1" smtClean="0">
                            <a:solidFill>
                              <a:schemeClr val="tx2">
                                <a:alpha val="60000"/>
                              </a:schemeClr>
                            </a:solidFill>
                            <a:latin typeface="Cambria Math" panose="02040503050406030204" pitchFamily="18" charset="0"/>
                          </a:rPr>
                          <m:t>𝑅</m:t>
                        </m:r>
                      </m:e>
                      <m:sup>
                        <m:r>
                          <a:rPr lang="en-CA" sz="3200" b="0" i="1" smtClean="0">
                            <a:solidFill>
                              <a:schemeClr val="tx2">
                                <a:alpha val="60000"/>
                              </a:schemeClr>
                            </a:solidFill>
                            <a:latin typeface="Cambria Math" panose="02040503050406030204" pitchFamily="18" charset="0"/>
                          </a:rPr>
                          <m:t>𝑛</m:t>
                        </m:r>
                      </m:sup>
                    </m:sSup>
                  </m:oMath>
                </a14:m>
                <a:r>
                  <a:rPr lang="en-US" sz="3200" dirty="0">
                    <a:solidFill>
                      <a:schemeClr val="tx2">
                        <a:alpha val="60000"/>
                      </a:schemeClr>
                    </a:solidFill>
                  </a:rPr>
                  <a:t> which is G-invariant and </a:t>
                </a:r>
                <a14:m>
                  <m:oMath xmlns:m="http://schemas.openxmlformats.org/officeDocument/2006/math">
                    <m:r>
                      <a:rPr lang="en-CA" sz="3200" b="0" i="1" smtClean="0">
                        <a:solidFill>
                          <a:schemeClr val="tx2">
                            <a:alpha val="60000"/>
                          </a:schemeClr>
                        </a:solidFill>
                        <a:latin typeface="Cambria Math" panose="02040503050406030204" pitchFamily="18" charset="0"/>
                      </a:rPr>
                      <m:t>𝐺</m:t>
                    </m:r>
                    <m:r>
                      <a:rPr lang="en-CA" sz="3200" b="0" i="1" smtClean="0">
                        <a:solidFill>
                          <a:schemeClr val="tx2">
                            <a:alpha val="60000"/>
                          </a:schemeClr>
                        </a:solidFill>
                        <a:latin typeface="Cambria Math" panose="02040503050406030204" pitchFamily="18" charset="0"/>
                        <a:ea typeface="Cambria Math" panose="02040503050406030204" pitchFamily="18" charset="0"/>
                      </a:rPr>
                      <m:t>&gt;</m:t>
                    </m:r>
                    <m:r>
                      <a:rPr lang="en-CA" sz="3200" b="0" i="1" smtClean="0">
                        <a:solidFill>
                          <a:schemeClr val="tx2">
                            <a:alpha val="60000"/>
                          </a:schemeClr>
                        </a:solidFill>
                        <a:latin typeface="Cambria Math" panose="02040503050406030204" pitchFamily="18" charset="0"/>
                        <a:ea typeface="Cambria Math" panose="02040503050406030204" pitchFamily="18" charset="0"/>
                      </a:rPr>
                      <m:t>𝐻</m:t>
                    </m:r>
                  </m:oMath>
                </a14:m>
                <a:endParaRPr lang="en-US" sz="3200" dirty="0">
                  <a:solidFill>
                    <a:schemeClr val="tx2">
                      <a:alpha val="60000"/>
                    </a:schemeClr>
                  </a:solidFill>
                </a:endParaRPr>
              </a:p>
              <a:p>
                <a:pPr>
                  <a:lnSpc>
                    <a:spcPct val="100000"/>
                  </a:lnSpc>
                </a:pPr>
                <a:r>
                  <a:rPr lang="en-US" sz="3200" dirty="0">
                    <a:solidFill>
                      <a:schemeClr val="tx2">
                        <a:alpha val="60000"/>
                      </a:schemeClr>
                    </a:solidFill>
                  </a:rPr>
                  <a:t>If </a:t>
                </a:r>
                <a14:m>
                  <m:oMath xmlns:m="http://schemas.openxmlformats.org/officeDocument/2006/math">
                    <m:r>
                      <a:rPr lang="en-CA" sz="3200" b="0" i="1" smtClean="0">
                        <a:solidFill>
                          <a:schemeClr val="tx2">
                            <a:alpha val="60000"/>
                          </a:schemeClr>
                        </a:solidFill>
                        <a:latin typeface="Cambria Math" panose="02040503050406030204" pitchFamily="18" charset="0"/>
                      </a:rPr>
                      <m:t>𝑓</m:t>
                    </m:r>
                  </m:oMath>
                </a14:m>
                <a:r>
                  <a:rPr lang="en-US" sz="3200" dirty="0">
                    <a:solidFill>
                      <a:schemeClr val="tx2">
                        <a:alpha val="60000"/>
                      </a:schemeClr>
                    </a:solidFill>
                  </a:rPr>
                  <a:t> is a H-equivariant </a:t>
                </a:r>
                <a:r>
                  <a:rPr lang="en-US" sz="3200" dirty="0" err="1">
                    <a:solidFill>
                      <a:schemeClr val="tx2">
                        <a:alpha val="60000"/>
                      </a:schemeClr>
                    </a:solidFill>
                  </a:rPr>
                  <a:t>defeomorphism</a:t>
                </a:r>
                <a:endParaRPr lang="en-US" sz="3200" dirty="0">
                  <a:solidFill>
                    <a:schemeClr val="tx2">
                      <a:alpha val="60000"/>
                    </a:schemeClr>
                  </a:solidFill>
                </a:endParaRPr>
              </a:p>
              <a:p>
                <a:pPr lvl="1">
                  <a:lnSpc>
                    <a:spcPct val="100000"/>
                  </a:lnSpc>
                </a:pPr>
                <a:r>
                  <a:rPr lang="en-US" sz="2800" dirty="0">
                    <a:solidFill>
                      <a:schemeClr val="tx2">
                        <a:alpha val="60000"/>
                      </a:schemeClr>
                    </a:solidFill>
                    <a:ea typeface="Cambria Math" panose="02040503050406030204" pitchFamily="18" charset="0"/>
                  </a:rPr>
                  <a:t>  </a:t>
                </a:r>
                <a14:m>
                  <m:oMath xmlns:m="http://schemas.openxmlformats.org/officeDocument/2006/math">
                    <m:r>
                      <a:rPr lang="en-US" sz="2800" i="1" smtClean="0">
                        <a:solidFill>
                          <a:schemeClr val="tx2">
                            <a:alpha val="60000"/>
                          </a:schemeClr>
                        </a:solidFill>
                        <a:latin typeface="Cambria Math" panose="02040503050406030204" pitchFamily="18" charset="0"/>
                        <a:ea typeface="Cambria Math" panose="02040503050406030204" pitchFamily="18" charset="0"/>
                      </a:rPr>
                      <m:t>∀</m:t>
                    </m:r>
                    <m:r>
                      <a:rPr lang="en-CA" sz="2800" b="0" i="1" smtClean="0">
                        <a:solidFill>
                          <a:schemeClr val="tx2">
                            <a:alpha val="60000"/>
                          </a:schemeClr>
                        </a:solidFill>
                        <a:latin typeface="Cambria Math" panose="02040503050406030204" pitchFamily="18" charset="0"/>
                        <a:ea typeface="Cambria Math" panose="02040503050406030204" pitchFamily="18" charset="0"/>
                      </a:rPr>
                      <m:t>h</m:t>
                    </m:r>
                    <m:r>
                      <a:rPr lang="en-CA" sz="2800" b="0" i="1" smtClean="0">
                        <a:solidFill>
                          <a:schemeClr val="tx2">
                            <a:alpha val="60000"/>
                          </a:schemeClr>
                        </a:solidFill>
                        <a:latin typeface="Cambria Math" panose="02040503050406030204" pitchFamily="18" charset="0"/>
                        <a:ea typeface="Cambria Math" panose="02040503050406030204" pitchFamily="18" charset="0"/>
                      </a:rPr>
                      <m:t>∈</m:t>
                    </m:r>
                    <m:r>
                      <a:rPr lang="en-CA" sz="2800" b="0" i="1" smtClean="0">
                        <a:solidFill>
                          <a:schemeClr val="tx2">
                            <a:alpha val="60000"/>
                          </a:schemeClr>
                        </a:solidFill>
                        <a:latin typeface="Cambria Math" panose="02040503050406030204" pitchFamily="18" charset="0"/>
                        <a:ea typeface="Cambria Math" panose="02040503050406030204" pitchFamily="18" charset="0"/>
                      </a:rPr>
                      <m:t>𝐻</m:t>
                    </m:r>
                    <m:r>
                      <a:rPr lang="en-CA" sz="2800" b="0" i="1" smtClean="0">
                        <a:solidFill>
                          <a:schemeClr val="tx2">
                            <a:alpha val="60000"/>
                          </a:schemeClr>
                        </a:solidFill>
                        <a:latin typeface="Cambria Math" panose="02040503050406030204" pitchFamily="18" charset="0"/>
                        <a:ea typeface="Cambria Math" panose="02040503050406030204" pitchFamily="18" charset="0"/>
                      </a:rPr>
                      <m:t>, </m:t>
                    </m:r>
                    <m:r>
                      <a:rPr lang="en-CA" sz="2800" b="0" i="1" smtClean="0">
                        <a:solidFill>
                          <a:schemeClr val="tx2">
                            <a:alpha val="60000"/>
                          </a:schemeClr>
                        </a:solidFill>
                        <a:latin typeface="Cambria Math" panose="02040503050406030204" pitchFamily="18" charset="0"/>
                        <a:ea typeface="Cambria Math" panose="02040503050406030204" pitchFamily="18" charset="0"/>
                      </a:rPr>
                      <m:t>𝑥</m:t>
                    </m:r>
                    <m:r>
                      <a:rPr lang="en-CA" sz="2800" b="0" i="1" smtClean="0">
                        <a:solidFill>
                          <a:schemeClr val="tx2">
                            <a:alpha val="60000"/>
                          </a:schemeClr>
                        </a:solidFill>
                        <a:latin typeface="Cambria Math" panose="02040503050406030204" pitchFamily="18" charset="0"/>
                        <a:ea typeface="Cambria Math" panose="02040503050406030204" pitchFamily="18" charset="0"/>
                      </a:rPr>
                      <m:t>∈</m:t>
                    </m:r>
                    <m:sSup>
                      <m:sSupPr>
                        <m:ctrlPr>
                          <a:rPr lang="en-CA" sz="2800" b="0" i="1" smtClean="0">
                            <a:solidFill>
                              <a:schemeClr val="tx2">
                                <a:alpha val="60000"/>
                              </a:schemeClr>
                            </a:solidFill>
                            <a:latin typeface="Cambria Math" panose="02040503050406030204" pitchFamily="18" charset="0"/>
                            <a:ea typeface="Cambria Math" panose="02040503050406030204" pitchFamily="18" charset="0"/>
                          </a:rPr>
                        </m:ctrlPr>
                      </m:sSupPr>
                      <m:e>
                        <m:r>
                          <a:rPr lang="en-CA" sz="2800" b="0" i="1" smtClean="0">
                            <a:solidFill>
                              <a:schemeClr val="tx2">
                                <a:alpha val="60000"/>
                              </a:schemeClr>
                            </a:solidFill>
                            <a:latin typeface="Cambria Math" panose="02040503050406030204" pitchFamily="18" charset="0"/>
                            <a:ea typeface="Cambria Math" panose="02040503050406030204" pitchFamily="18" charset="0"/>
                          </a:rPr>
                          <m:t>𝑅</m:t>
                        </m:r>
                      </m:e>
                      <m:sup>
                        <m:r>
                          <a:rPr lang="en-CA" sz="2800" b="0" i="1" smtClean="0">
                            <a:solidFill>
                              <a:schemeClr val="tx2">
                                <a:alpha val="60000"/>
                              </a:schemeClr>
                            </a:solidFill>
                            <a:latin typeface="Cambria Math" panose="02040503050406030204" pitchFamily="18" charset="0"/>
                            <a:ea typeface="Cambria Math" panose="02040503050406030204" pitchFamily="18" charset="0"/>
                          </a:rPr>
                          <m:t>𝑛</m:t>
                        </m:r>
                      </m:sup>
                    </m:sSup>
                  </m:oMath>
                </a14:m>
                <a:r>
                  <a:rPr lang="en-US" sz="2800" dirty="0">
                    <a:solidFill>
                      <a:schemeClr val="tx2">
                        <a:alpha val="60000"/>
                      </a:schemeClr>
                    </a:solidFill>
                  </a:rPr>
                  <a:t> : </a:t>
                </a:r>
                <a14:m>
                  <m:oMath xmlns:m="http://schemas.openxmlformats.org/officeDocument/2006/math">
                    <m:r>
                      <a:rPr lang="en-CA" sz="2800" b="0" i="1" smtClean="0">
                        <a:solidFill>
                          <a:schemeClr val="tx2">
                            <a:alpha val="60000"/>
                          </a:schemeClr>
                        </a:solidFill>
                        <a:latin typeface="Cambria Math" panose="02040503050406030204" pitchFamily="18" charset="0"/>
                      </a:rPr>
                      <m:t>𝑓</m:t>
                    </m:r>
                    <m:d>
                      <m:dPr>
                        <m:ctrlPr>
                          <a:rPr lang="en-CA" sz="2800" b="0" i="1" smtClean="0">
                            <a:solidFill>
                              <a:schemeClr val="tx2">
                                <a:alpha val="60000"/>
                              </a:schemeClr>
                            </a:solidFill>
                            <a:latin typeface="Cambria Math" panose="02040503050406030204" pitchFamily="18" charset="0"/>
                          </a:rPr>
                        </m:ctrlPr>
                      </m:dPr>
                      <m:e>
                        <m:sSub>
                          <m:sSubPr>
                            <m:ctrlPr>
                              <a:rPr lang="en-CA" sz="2800" b="0" i="1" smtClean="0">
                                <a:solidFill>
                                  <a:schemeClr val="tx2">
                                    <a:alpha val="60000"/>
                                  </a:schemeClr>
                                </a:solidFill>
                                <a:latin typeface="Cambria Math" panose="02040503050406030204" pitchFamily="18" charset="0"/>
                              </a:rPr>
                            </m:ctrlPr>
                          </m:sSubPr>
                          <m:e>
                            <m:r>
                              <a:rPr lang="en-CA" sz="2800" b="0" i="1" smtClean="0">
                                <a:solidFill>
                                  <a:schemeClr val="tx2">
                                    <a:alpha val="60000"/>
                                  </a:schemeClr>
                                </a:solidFill>
                                <a:latin typeface="Cambria Math" panose="02040503050406030204" pitchFamily="18" charset="0"/>
                              </a:rPr>
                              <m:t>𝑅</m:t>
                            </m:r>
                          </m:e>
                          <m:sub>
                            <m:r>
                              <a:rPr lang="en-CA" sz="2800" b="0" i="1" smtClean="0">
                                <a:solidFill>
                                  <a:schemeClr val="tx2">
                                    <a:alpha val="60000"/>
                                  </a:schemeClr>
                                </a:solidFill>
                                <a:latin typeface="Cambria Math" panose="02040503050406030204" pitchFamily="18" charset="0"/>
                              </a:rPr>
                              <m:t>h</m:t>
                            </m:r>
                          </m:sub>
                        </m:sSub>
                        <m:r>
                          <a:rPr lang="en-CA" sz="2800" b="0" i="1" smtClean="0">
                            <a:solidFill>
                              <a:schemeClr val="tx2">
                                <a:alpha val="60000"/>
                              </a:schemeClr>
                            </a:solidFill>
                            <a:latin typeface="Cambria Math" panose="02040503050406030204" pitchFamily="18" charset="0"/>
                          </a:rPr>
                          <m:t>𝑥</m:t>
                        </m:r>
                      </m:e>
                    </m:d>
                    <m:r>
                      <a:rPr lang="en-CA" sz="2800" b="0" i="1" smtClean="0">
                        <a:solidFill>
                          <a:schemeClr val="tx2">
                            <a:alpha val="60000"/>
                          </a:schemeClr>
                        </a:solidFill>
                        <a:latin typeface="Cambria Math" panose="02040503050406030204" pitchFamily="18" charset="0"/>
                      </a:rPr>
                      <m:t>=</m:t>
                    </m:r>
                    <m:sSub>
                      <m:sSubPr>
                        <m:ctrlPr>
                          <a:rPr lang="en-CA" sz="2800" b="0" i="1" smtClean="0">
                            <a:solidFill>
                              <a:schemeClr val="tx2">
                                <a:alpha val="60000"/>
                              </a:schemeClr>
                            </a:solidFill>
                            <a:latin typeface="Cambria Math" panose="02040503050406030204" pitchFamily="18" charset="0"/>
                          </a:rPr>
                        </m:ctrlPr>
                      </m:sSubPr>
                      <m:e>
                        <m:r>
                          <a:rPr lang="en-CA" sz="2800" b="0" i="1" smtClean="0">
                            <a:solidFill>
                              <a:schemeClr val="tx2">
                                <a:alpha val="60000"/>
                              </a:schemeClr>
                            </a:solidFill>
                            <a:latin typeface="Cambria Math" panose="02040503050406030204" pitchFamily="18" charset="0"/>
                          </a:rPr>
                          <m:t>𝑅</m:t>
                        </m:r>
                      </m:e>
                      <m:sub>
                        <m:r>
                          <a:rPr lang="en-CA" sz="2800" b="0" i="1" smtClean="0">
                            <a:solidFill>
                              <a:schemeClr val="tx2">
                                <a:alpha val="60000"/>
                              </a:schemeClr>
                            </a:solidFill>
                            <a:latin typeface="Cambria Math" panose="02040503050406030204" pitchFamily="18" charset="0"/>
                          </a:rPr>
                          <m:t>h</m:t>
                        </m:r>
                      </m:sub>
                    </m:sSub>
                    <m:r>
                      <a:rPr lang="en-CA" sz="2800" b="0" i="1" smtClean="0">
                        <a:solidFill>
                          <a:schemeClr val="tx2">
                            <a:alpha val="60000"/>
                          </a:schemeClr>
                        </a:solidFill>
                        <a:latin typeface="Cambria Math" panose="02040503050406030204" pitchFamily="18" charset="0"/>
                      </a:rPr>
                      <m:t>𝑓</m:t>
                    </m:r>
                    <m:r>
                      <a:rPr lang="en-CA" sz="2800" b="0" i="1" smtClean="0">
                        <a:solidFill>
                          <a:schemeClr val="tx2">
                            <a:alpha val="60000"/>
                          </a:schemeClr>
                        </a:solidFill>
                        <a:latin typeface="Cambria Math" panose="02040503050406030204" pitchFamily="18" charset="0"/>
                      </a:rPr>
                      <m:t>(</m:t>
                    </m:r>
                    <m:r>
                      <a:rPr lang="en-CA" sz="2800" b="0" i="1" smtClean="0">
                        <a:solidFill>
                          <a:schemeClr val="tx2">
                            <a:alpha val="60000"/>
                          </a:schemeClr>
                        </a:solidFill>
                        <a:latin typeface="Cambria Math" panose="02040503050406030204" pitchFamily="18" charset="0"/>
                      </a:rPr>
                      <m:t>𝑥</m:t>
                    </m:r>
                    <m:r>
                      <a:rPr lang="en-CA" sz="2800" b="0" i="1" smtClean="0">
                        <a:solidFill>
                          <a:schemeClr val="tx2">
                            <a:alpha val="60000"/>
                          </a:schemeClr>
                        </a:solidFill>
                        <a:latin typeface="Cambria Math" panose="02040503050406030204" pitchFamily="18" charset="0"/>
                      </a:rPr>
                      <m:t>)</m:t>
                    </m:r>
                  </m:oMath>
                </a14:m>
                <a:endParaRPr lang="en-US" sz="2800" dirty="0">
                  <a:solidFill>
                    <a:schemeClr val="tx2">
                      <a:alpha val="60000"/>
                    </a:schemeClr>
                  </a:solidFill>
                </a:endParaRPr>
              </a:p>
              <a:p>
                <a:pPr>
                  <a:lnSpc>
                    <a:spcPct val="100000"/>
                  </a:lnSpc>
                </a:pPr>
                <a:r>
                  <a:rPr lang="en-US" sz="3200" dirty="0">
                    <a:solidFill>
                      <a:schemeClr val="tx2">
                        <a:alpha val="60000"/>
                      </a:schemeClr>
                    </a:solidFill>
                  </a:rPr>
                  <a:t>In other words: if </a:t>
                </a:r>
                <a14:m>
                  <m:oMath xmlns:m="http://schemas.openxmlformats.org/officeDocument/2006/math">
                    <m:r>
                      <a:rPr lang="en-US" sz="3200" i="1" smtClean="0">
                        <a:solidFill>
                          <a:schemeClr val="tx2">
                            <a:alpha val="60000"/>
                          </a:schemeClr>
                        </a:solidFill>
                        <a:latin typeface="Cambria Math" panose="02040503050406030204" pitchFamily="18" charset="0"/>
                        <a:ea typeface="Cambria Math" panose="02040503050406030204" pitchFamily="18" charset="0"/>
                      </a:rPr>
                      <m:t>𝜌</m:t>
                    </m:r>
                  </m:oMath>
                </a14:m>
                <a:r>
                  <a:rPr lang="en-US" sz="3200" dirty="0">
                    <a:solidFill>
                      <a:schemeClr val="tx2">
                        <a:alpha val="60000"/>
                      </a:schemeClr>
                    </a:solidFill>
                  </a:rPr>
                  <a:t> is symmetric and</a:t>
                </a:r>
                <a14:m>
                  <m:oMath xmlns:m="http://schemas.openxmlformats.org/officeDocument/2006/math">
                    <m:r>
                      <a:rPr lang="en-US" sz="3200" i="1" dirty="0" smtClean="0">
                        <a:solidFill>
                          <a:schemeClr val="tx2">
                            <a:alpha val="60000"/>
                          </a:schemeClr>
                        </a:solidFill>
                        <a:latin typeface="Cambria Math" panose="02040503050406030204" pitchFamily="18" charset="0"/>
                      </a:rPr>
                      <m:t> </m:t>
                    </m:r>
                    <m:r>
                      <a:rPr lang="en-US" sz="3200" i="1" dirty="0" smtClean="0">
                        <a:solidFill>
                          <a:schemeClr val="tx2">
                            <a:alpha val="60000"/>
                          </a:schemeClr>
                        </a:solidFill>
                        <a:latin typeface="Cambria Math" panose="02040503050406030204" pitchFamily="18" charset="0"/>
                      </a:rPr>
                      <m:t>𝑓</m:t>
                    </m:r>
                    <m:r>
                      <a:rPr lang="en-US" sz="3200" i="1" dirty="0" smtClean="0">
                        <a:solidFill>
                          <a:schemeClr val="tx2">
                            <a:alpha val="60000"/>
                          </a:schemeClr>
                        </a:solidFill>
                        <a:latin typeface="Cambria Math" panose="02040503050406030204" pitchFamily="18" charset="0"/>
                      </a:rPr>
                      <m:t> </m:t>
                    </m:r>
                  </m:oMath>
                </a14:m>
                <a:r>
                  <a:rPr lang="en-US" sz="3200" dirty="0">
                    <a:solidFill>
                      <a:schemeClr val="tx2">
                        <a:alpha val="60000"/>
                      </a:schemeClr>
                    </a:solidFill>
                  </a:rPr>
                  <a:t>is equivariant, then: </a:t>
                </a:r>
                <a14:m>
                  <m:oMath xmlns:m="http://schemas.openxmlformats.org/officeDocument/2006/math">
                    <m:r>
                      <a:rPr lang="en-US" sz="3200" i="1">
                        <a:solidFill>
                          <a:schemeClr val="tx2">
                            <a:alpha val="60000"/>
                          </a:schemeClr>
                        </a:solidFill>
                        <a:latin typeface="Cambria Math" panose="02040503050406030204" pitchFamily="18" charset="0"/>
                        <a:ea typeface="Cambria Math" panose="02040503050406030204" pitchFamily="18" charset="0"/>
                      </a:rPr>
                      <m:t>∀</m:t>
                    </m:r>
                    <m:r>
                      <a:rPr lang="en-CA" sz="3200" b="0" i="1" smtClean="0">
                        <a:solidFill>
                          <a:schemeClr val="tx2">
                            <a:alpha val="60000"/>
                          </a:schemeClr>
                        </a:solidFill>
                        <a:latin typeface="Cambria Math" panose="02040503050406030204" pitchFamily="18" charset="0"/>
                        <a:ea typeface="Cambria Math" panose="02040503050406030204" pitchFamily="18" charset="0"/>
                      </a:rPr>
                      <m:t>h</m:t>
                    </m:r>
                    <m:r>
                      <a:rPr lang="en-CA" sz="3200" b="0" i="1">
                        <a:solidFill>
                          <a:schemeClr val="tx2">
                            <a:alpha val="60000"/>
                          </a:schemeClr>
                        </a:solidFill>
                        <a:latin typeface="Cambria Math" panose="02040503050406030204" pitchFamily="18" charset="0"/>
                        <a:ea typeface="Cambria Math" panose="02040503050406030204" pitchFamily="18" charset="0"/>
                      </a:rPr>
                      <m:t>,</m:t>
                    </m:r>
                    <m:r>
                      <a:rPr lang="en-CA" sz="3200" b="0" i="1">
                        <a:solidFill>
                          <a:schemeClr val="tx2">
                            <a:alpha val="60000"/>
                          </a:schemeClr>
                        </a:solidFill>
                        <a:latin typeface="Cambria Math" panose="02040503050406030204" pitchFamily="18" charset="0"/>
                        <a:ea typeface="Cambria Math" panose="02040503050406030204" pitchFamily="18" charset="0"/>
                      </a:rPr>
                      <m:t>𝑥</m:t>
                    </m:r>
                    <m:r>
                      <a:rPr lang="en-CA" sz="3200" b="0" i="1">
                        <a:solidFill>
                          <a:schemeClr val="tx2">
                            <a:alpha val="60000"/>
                          </a:schemeClr>
                        </a:solidFill>
                        <a:latin typeface="Cambria Math" panose="02040503050406030204" pitchFamily="18" charset="0"/>
                        <a:ea typeface="Cambria Math" panose="02040503050406030204" pitchFamily="18" charset="0"/>
                      </a:rPr>
                      <m:t>: </m:t>
                    </m:r>
                    <m:sSub>
                      <m:sSubPr>
                        <m:ctrlPr>
                          <a:rPr lang="en-CA" sz="3200" b="0" i="1">
                            <a:solidFill>
                              <a:schemeClr val="tx2">
                                <a:alpha val="60000"/>
                              </a:schemeClr>
                            </a:solidFill>
                            <a:latin typeface="Cambria Math" panose="02040503050406030204" pitchFamily="18" charset="0"/>
                            <a:ea typeface="Cambria Math" panose="02040503050406030204" pitchFamily="18" charset="0"/>
                          </a:rPr>
                        </m:ctrlPr>
                      </m:sSubPr>
                      <m:e>
                        <m:r>
                          <a:rPr lang="en-CA" sz="3200" b="0" i="1" smtClean="0">
                            <a:solidFill>
                              <a:schemeClr val="tx2">
                                <a:alpha val="60000"/>
                              </a:schemeClr>
                            </a:solidFill>
                            <a:latin typeface="Cambria Math" panose="02040503050406030204" pitchFamily="18" charset="0"/>
                            <a:ea typeface="Cambria Math" panose="02040503050406030204" pitchFamily="18" charset="0"/>
                          </a:rPr>
                          <m:t>𝜌</m:t>
                        </m:r>
                      </m:e>
                      <m:sub>
                        <m:sSub>
                          <m:sSubPr>
                            <m:ctrlPr>
                              <a:rPr lang="en-CA" sz="32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3200" b="0" i="1" smtClean="0">
                                <a:solidFill>
                                  <a:schemeClr val="tx2">
                                    <a:alpha val="60000"/>
                                  </a:schemeClr>
                                </a:solidFill>
                                <a:latin typeface="Cambria Math" panose="02040503050406030204" pitchFamily="18" charset="0"/>
                                <a:ea typeface="Cambria Math" panose="02040503050406030204" pitchFamily="18" charset="0"/>
                              </a:rPr>
                              <m:t>𝑓</m:t>
                            </m:r>
                          </m:e>
                          <m:sub>
                            <m:r>
                              <a:rPr lang="en-CA" sz="3200" b="0" i="1" smtClean="0">
                                <a:solidFill>
                                  <a:schemeClr val="tx2">
                                    <a:alpha val="60000"/>
                                  </a:schemeClr>
                                </a:solidFill>
                                <a:latin typeface="Cambria Math" panose="02040503050406030204" pitchFamily="18" charset="0"/>
                                <a:ea typeface="Cambria Math" panose="02040503050406030204" pitchFamily="18" charset="0"/>
                              </a:rPr>
                              <m:t>𝜃</m:t>
                            </m:r>
                          </m:sub>
                        </m:sSub>
                      </m:sub>
                    </m:sSub>
                    <m:d>
                      <m:dPr>
                        <m:ctrlPr>
                          <a:rPr lang="en-CA" sz="3200" b="0" i="1">
                            <a:solidFill>
                              <a:schemeClr val="tx2">
                                <a:alpha val="60000"/>
                              </a:schemeClr>
                            </a:solidFill>
                            <a:latin typeface="Cambria Math" panose="02040503050406030204" pitchFamily="18" charset="0"/>
                            <a:ea typeface="Cambria Math" panose="02040503050406030204" pitchFamily="18" charset="0"/>
                          </a:rPr>
                        </m:ctrlPr>
                      </m:dPr>
                      <m:e>
                        <m:sSub>
                          <m:sSubPr>
                            <m:ctrlPr>
                              <a:rPr lang="en-CA" sz="32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3200" b="0" i="1" smtClean="0">
                                <a:solidFill>
                                  <a:schemeClr val="tx2">
                                    <a:alpha val="60000"/>
                                  </a:schemeClr>
                                </a:solidFill>
                                <a:latin typeface="Cambria Math" panose="02040503050406030204" pitchFamily="18" charset="0"/>
                                <a:ea typeface="Cambria Math" panose="02040503050406030204" pitchFamily="18" charset="0"/>
                              </a:rPr>
                              <m:t>𝑅</m:t>
                            </m:r>
                          </m:e>
                          <m:sub>
                            <m:r>
                              <a:rPr lang="en-CA" sz="3200" b="0" i="1" smtClean="0">
                                <a:solidFill>
                                  <a:schemeClr val="tx2">
                                    <a:alpha val="60000"/>
                                  </a:schemeClr>
                                </a:solidFill>
                                <a:latin typeface="Cambria Math" panose="02040503050406030204" pitchFamily="18" charset="0"/>
                                <a:ea typeface="Cambria Math" panose="02040503050406030204" pitchFamily="18" charset="0"/>
                              </a:rPr>
                              <m:t>𝑔</m:t>
                            </m:r>
                          </m:sub>
                        </m:sSub>
                        <m:r>
                          <a:rPr lang="en-CA" sz="3200" b="0" i="1">
                            <a:solidFill>
                              <a:schemeClr val="tx2">
                                <a:alpha val="60000"/>
                              </a:schemeClr>
                            </a:solidFill>
                            <a:latin typeface="Cambria Math" panose="02040503050406030204" pitchFamily="18" charset="0"/>
                            <a:ea typeface="Cambria Math" panose="02040503050406030204" pitchFamily="18" charset="0"/>
                          </a:rPr>
                          <m:t>𝑥</m:t>
                        </m:r>
                      </m:e>
                    </m:d>
                    <m:r>
                      <a:rPr lang="en-CA" sz="3200" b="0" i="1">
                        <a:solidFill>
                          <a:schemeClr val="tx2">
                            <a:alpha val="60000"/>
                          </a:schemeClr>
                        </a:solidFill>
                        <a:latin typeface="Cambria Math" panose="02040503050406030204" pitchFamily="18" charset="0"/>
                        <a:ea typeface="Cambria Math" panose="02040503050406030204" pitchFamily="18" charset="0"/>
                      </a:rPr>
                      <m:t>=</m:t>
                    </m:r>
                    <m:sSub>
                      <m:sSubPr>
                        <m:ctrlPr>
                          <a:rPr lang="en-CA" sz="3200" b="0" i="1">
                            <a:solidFill>
                              <a:schemeClr val="tx2">
                                <a:alpha val="60000"/>
                              </a:schemeClr>
                            </a:solidFill>
                            <a:latin typeface="Cambria Math" panose="02040503050406030204" pitchFamily="18" charset="0"/>
                            <a:ea typeface="Cambria Math" panose="02040503050406030204" pitchFamily="18" charset="0"/>
                          </a:rPr>
                        </m:ctrlPr>
                      </m:sSubPr>
                      <m:e>
                        <m:r>
                          <a:rPr lang="en-CA" sz="3200" b="0" i="1" smtClean="0">
                            <a:solidFill>
                              <a:schemeClr val="tx2">
                                <a:alpha val="60000"/>
                              </a:schemeClr>
                            </a:solidFill>
                            <a:latin typeface="Cambria Math" panose="02040503050406030204" pitchFamily="18" charset="0"/>
                            <a:ea typeface="Cambria Math" panose="02040503050406030204" pitchFamily="18" charset="0"/>
                          </a:rPr>
                          <m:t>𝜌</m:t>
                        </m:r>
                      </m:e>
                      <m:sub>
                        <m:sSub>
                          <m:sSubPr>
                            <m:ctrlPr>
                              <a:rPr lang="en-CA" sz="3200" b="0" i="1" smtClean="0">
                                <a:solidFill>
                                  <a:schemeClr val="tx2">
                                    <a:alpha val="60000"/>
                                  </a:schemeClr>
                                </a:solidFill>
                                <a:latin typeface="Cambria Math" panose="02040503050406030204" pitchFamily="18" charset="0"/>
                                <a:ea typeface="Cambria Math" panose="02040503050406030204" pitchFamily="18" charset="0"/>
                              </a:rPr>
                            </m:ctrlPr>
                          </m:sSubPr>
                          <m:e>
                            <m:r>
                              <a:rPr lang="en-CA" sz="3200" b="0" i="1" smtClean="0">
                                <a:solidFill>
                                  <a:schemeClr val="tx2">
                                    <a:alpha val="60000"/>
                                  </a:schemeClr>
                                </a:solidFill>
                                <a:latin typeface="Cambria Math" panose="02040503050406030204" pitchFamily="18" charset="0"/>
                                <a:ea typeface="Cambria Math" panose="02040503050406030204" pitchFamily="18" charset="0"/>
                              </a:rPr>
                              <m:t>𝑓</m:t>
                            </m:r>
                          </m:e>
                          <m:sub>
                            <m:r>
                              <a:rPr lang="en-CA" sz="3200" b="0" i="1" smtClean="0">
                                <a:solidFill>
                                  <a:schemeClr val="tx2">
                                    <a:alpha val="60000"/>
                                  </a:schemeClr>
                                </a:solidFill>
                                <a:latin typeface="Cambria Math" panose="02040503050406030204" pitchFamily="18" charset="0"/>
                                <a:ea typeface="Cambria Math" panose="02040503050406030204" pitchFamily="18" charset="0"/>
                              </a:rPr>
                              <m:t>𝜃</m:t>
                            </m:r>
                          </m:sub>
                        </m:sSub>
                      </m:sub>
                    </m:sSub>
                    <m:r>
                      <a:rPr lang="en-CA" sz="3200" b="0" i="1">
                        <a:solidFill>
                          <a:schemeClr val="tx2">
                            <a:alpha val="60000"/>
                          </a:schemeClr>
                        </a:solidFill>
                        <a:latin typeface="Cambria Math" panose="02040503050406030204" pitchFamily="18" charset="0"/>
                        <a:ea typeface="Cambria Math" panose="02040503050406030204" pitchFamily="18" charset="0"/>
                      </a:rPr>
                      <m:t>(</m:t>
                    </m:r>
                    <m:r>
                      <a:rPr lang="en-CA" sz="3200" b="0" i="1">
                        <a:solidFill>
                          <a:schemeClr val="tx2">
                            <a:alpha val="60000"/>
                          </a:schemeClr>
                        </a:solidFill>
                        <a:latin typeface="Cambria Math" panose="02040503050406030204" pitchFamily="18" charset="0"/>
                        <a:ea typeface="Cambria Math" panose="02040503050406030204" pitchFamily="18" charset="0"/>
                      </a:rPr>
                      <m:t>𝑥</m:t>
                    </m:r>
                    <m:r>
                      <a:rPr lang="en-CA" sz="3200" b="0" i="1">
                        <a:solidFill>
                          <a:schemeClr val="tx2">
                            <a:alpha val="60000"/>
                          </a:schemeClr>
                        </a:solidFill>
                        <a:latin typeface="Cambria Math" panose="02040503050406030204" pitchFamily="18" charset="0"/>
                        <a:ea typeface="Cambria Math" panose="02040503050406030204" pitchFamily="18" charset="0"/>
                      </a:rPr>
                      <m:t>)</m:t>
                    </m:r>
                  </m:oMath>
                </a14:m>
                <a:endParaRPr lang="en-US" sz="3200" dirty="0">
                  <a:solidFill>
                    <a:schemeClr val="tx2">
                      <a:alpha val="60000"/>
                    </a:schemeClr>
                  </a:solidFill>
                </a:endParaRPr>
              </a:p>
              <a:p>
                <a:endParaRPr lang="en-US" dirty="0"/>
              </a:p>
            </p:txBody>
          </p:sp>
        </mc:Choice>
        <mc:Fallback xmlns="">
          <p:sp>
            <p:nvSpPr>
              <p:cNvPr id="3" name="Content Placeholder 2">
                <a:extLst>
                  <a:ext uri="{FF2B5EF4-FFF2-40B4-BE49-F238E27FC236}">
                    <a16:creationId xmlns:a16="http://schemas.microsoft.com/office/drawing/2014/main" id="{4ADD0A7C-EE14-AAFA-5350-0268A48FC5E6}"/>
                  </a:ext>
                </a:extLst>
              </p:cNvPr>
              <p:cNvSpPr>
                <a:spLocks noGrp="1" noRot="1" noChangeAspect="1" noMove="1" noResize="1" noEditPoints="1" noAdjustHandles="1" noChangeArrowheads="1" noChangeShapeType="1" noTextEdit="1"/>
              </p:cNvSpPr>
              <p:nvPr>
                <p:ph idx="1"/>
              </p:nvPr>
            </p:nvSpPr>
            <p:spPr>
              <a:xfrm>
                <a:off x="543732" y="1806698"/>
                <a:ext cx="10801028" cy="4268638"/>
              </a:xfrm>
              <a:blipFill>
                <a:blip r:embed="rId3"/>
                <a:stretch>
                  <a:fillRect t="-1780"/>
                </a:stretch>
              </a:blipFill>
            </p:spPr>
            <p:txBody>
              <a:bodyPr/>
              <a:lstStyle/>
              <a:p>
                <a:r>
                  <a:rPr lang="en-US">
                    <a:noFill/>
                  </a:rPr>
                  <a:t> </a:t>
                </a:r>
              </a:p>
            </p:txBody>
          </p:sp>
        </mc:Fallback>
      </mc:AlternateContent>
    </p:spTree>
    <p:extLst>
      <p:ext uri="{BB962C8B-B14F-4D97-AF65-F5344CB8AC3E}">
        <p14:creationId xmlns:p14="http://schemas.microsoft.com/office/powerpoint/2010/main" val="3964528604"/>
      </p:ext>
    </p:extLst>
  </p:cSld>
  <p:clrMapOvr>
    <a:masterClrMapping/>
  </p:clrMapOvr>
</p:sld>
</file>

<file path=ppt/theme/theme1.xml><?xml version="1.0" encoding="utf-8"?>
<a:theme xmlns:a="http://schemas.openxmlformats.org/drawingml/2006/main" name="LuminousVTI">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{3ED397E6-CC78-CF49-97FD-A0BB51603A1F}tf10001060</Template>
  <TotalTime>3746</TotalTime>
  <Words>1164</Words>
  <Application>Microsoft Macintosh PowerPoint</Application>
  <PresentationFormat>Widescreen</PresentationFormat>
  <Paragraphs>165</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Avenir Next LT Pro</vt:lpstr>
      <vt:lpstr>Calibri</vt:lpstr>
      <vt:lpstr>Cambria Math</vt:lpstr>
      <vt:lpstr>CMMI6</vt:lpstr>
      <vt:lpstr>Courier New</vt:lpstr>
      <vt:lpstr>NimbusRomNo9L</vt:lpstr>
      <vt:lpstr>Sabon Next LT</vt:lpstr>
      <vt:lpstr>Wingdings</vt:lpstr>
      <vt:lpstr>LuminousVTI</vt:lpstr>
      <vt:lpstr>Equivariant Flows: Exact Likelihood Generative Learning for Symmetric Densities</vt:lpstr>
      <vt:lpstr>Introduction</vt:lpstr>
      <vt:lpstr>Contributions</vt:lpstr>
      <vt:lpstr>Normalizing Flows</vt:lpstr>
      <vt:lpstr>Boltzmann Generators</vt:lpstr>
      <vt:lpstr>Training flows</vt:lpstr>
      <vt:lpstr>Boltzamann Generators</vt:lpstr>
      <vt:lpstr>Symmetries </vt:lpstr>
      <vt:lpstr>Invariant densities via equivariant flows</vt:lpstr>
      <vt:lpstr>Constructing Equivariant Flows</vt:lpstr>
      <vt:lpstr>Constructing Equivariant Flows</vt:lpstr>
      <vt:lpstr>Constructing Equivariant Flows</vt:lpstr>
      <vt:lpstr>Benchmark systems</vt:lpstr>
      <vt:lpstr>Gaussian Mixture Potentials</vt:lpstr>
      <vt:lpstr>Experiments</vt:lpstr>
      <vt:lpstr>Experiments</vt:lpstr>
      <vt:lpstr>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Equivariant Flows: Exact Likelihood Generative Learning for Symmetric Densities</dc:title>
  <dc:creator>Nika Hosseini</dc:creator>
  <cp:lastModifiedBy>Nika Hosseini</cp:lastModifiedBy>
  <cp:revision>11</cp:revision>
  <dcterms:created xsi:type="dcterms:W3CDTF">2022-10-31T04:24:50Z</dcterms:created>
  <dcterms:modified xsi:type="dcterms:W3CDTF">2022-11-04T15:54:03Z</dcterms:modified>
</cp:coreProperties>
</file>